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0" r:id="rId5"/>
    <p:sldId id="261" r:id="rId6"/>
    <p:sldId id="285" r:id="rId7"/>
    <p:sldId id="263" r:id="rId8"/>
    <p:sldId id="264" r:id="rId9"/>
    <p:sldId id="265" r:id="rId10"/>
    <p:sldId id="266" r:id="rId11"/>
    <p:sldId id="267" r:id="rId12"/>
    <p:sldId id="286" r:id="rId13"/>
    <p:sldId id="269" r:id="rId14"/>
    <p:sldId id="288" r:id="rId15"/>
    <p:sldId id="270" r:id="rId16"/>
    <p:sldId id="28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3"/>
    <p:restoredTop sz="95874" autoAdjust="0"/>
  </p:normalViewPr>
  <p:slideViewPr>
    <p:cSldViewPr>
      <p:cViewPr>
        <p:scale>
          <a:sx n="148" d="100"/>
          <a:sy n="148" d="100"/>
        </p:scale>
        <p:origin x="1128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74601-3C15-C849-934A-D3B51362CB3A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E5B1D-BE54-7545-ABE7-B8CCFC976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5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CA864-7BE4-664F-B69A-F275AE58EDDE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D1ED8-3C9F-0749-91CF-4C82F25C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7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6556-F221-6B4A-941B-C4D5E89A5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CDB4-73E0-F449-8197-52C89BA2D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DF34A-A5BC-3C4A-95B7-3236D14BB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D3503-C020-CD4B-BF6D-3DAB6B07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7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2F09D-1D5D-E640-9131-07ADF02E5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5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923BF-0F1B-BD4D-9C7C-B519A1AF0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7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3FB7-4444-5641-9266-5DEED5BD2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59828-B2EB-2A4C-A94D-BEA8D363E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3A76C-7820-154F-80CA-E04A29777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906BB-6978-DD4D-8858-DAC14037C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6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3C49-99BB-A24A-B791-488380824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8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9D57118-4C32-8A46-AAC1-B8BB30280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/>
          <a:ea typeface="+mj-ea"/>
          <a:cs typeface="Comic Sans M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omic Sans MS"/>
          <a:ea typeface="+mn-ea"/>
          <a:cs typeface="Comic Sans M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/>
          <a:ea typeface="+mn-ea"/>
          <a:cs typeface="Comic Sans M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omic Sans MS"/>
          <a:ea typeface="+mn-ea"/>
          <a:cs typeface="Comic Sans M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omic Sans MS"/>
          <a:ea typeface="+mn-ea"/>
          <a:cs typeface="Comic Sans M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30425"/>
            <a:ext cx="8458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Chapter 13</a:t>
            </a:r>
            <a:br>
              <a:rPr lang="en-US" b="1" dirty="0" smtClean="0"/>
            </a:br>
            <a:r>
              <a:rPr lang="en-US" b="1" dirty="0" smtClean="0"/>
              <a:t>Controlling Congestion</a:t>
            </a:r>
            <a:endParaRPr lang="en-US" dirty="0" smtClean="0">
              <a:latin typeface="Comic Sans MS" charset="0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End-Hosts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068" y="2074469"/>
            <a:ext cx="3978462" cy="379095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End-to-end principle</a:t>
            </a:r>
            <a:r>
              <a:rPr lang="en-US" dirty="0" smtClean="0"/>
              <a:t>: have …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>
                <a:solidFill>
                  <a:srgbClr val="0000FF"/>
                </a:solidFill>
              </a:rPr>
              <a:t>intelligent</a:t>
            </a:r>
            <a:r>
              <a:rPr lang="en-US" dirty="0" smtClean="0"/>
              <a:t>” end hosts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>
                <a:solidFill>
                  <a:srgbClr val="0000FF"/>
                </a:solidFill>
              </a:rPr>
              <a:t>dumb</a:t>
            </a:r>
            <a:r>
              <a:rPr lang="en-US" dirty="0" smtClean="0"/>
              <a:t>” core network</a:t>
            </a:r>
          </a:p>
          <a:p>
            <a:endParaRPr lang="en-US" sz="500" dirty="0"/>
          </a:p>
          <a:p>
            <a:r>
              <a:rPr lang="en-US" dirty="0" smtClean="0"/>
              <a:t>The senders manage …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nd-to-end </a:t>
            </a:r>
            <a:r>
              <a:rPr lang="en-US" dirty="0" smtClean="0"/>
              <a:t>connections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ongestion</a:t>
            </a:r>
          </a:p>
          <a:p>
            <a:pPr lvl="1"/>
            <a:endParaRPr lang="en-US" sz="5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b="3541"/>
          <a:stretch/>
        </p:blipFill>
        <p:spPr bwMode="auto">
          <a:xfrm>
            <a:off x="3886200" y="2404040"/>
            <a:ext cx="5222157" cy="174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29530" y="4872841"/>
            <a:ext cx="4953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300" dirty="0" smtClean="0"/>
              <a:t>Receiver host provides </a:t>
            </a:r>
            <a:r>
              <a:rPr lang="en-US" sz="2300" dirty="0"/>
              <a:t>“</a:t>
            </a:r>
            <a:r>
              <a:rPr lang="en-US" sz="2300" dirty="0">
                <a:solidFill>
                  <a:srgbClr val="0000FF"/>
                </a:solidFill>
              </a:rPr>
              <a:t>hints</a:t>
            </a:r>
            <a:r>
              <a:rPr lang="en-US" sz="2300" dirty="0"/>
              <a:t>”</a:t>
            </a:r>
          </a:p>
          <a:p>
            <a:pPr marL="800100" lvl="1" indent="-342900" defTabSz="457200">
              <a:buFont typeface="Arial" charset="0"/>
              <a:buChar char="•"/>
            </a:pPr>
            <a:r>
              <a:rPr lang="en-US" sz="2050" dirty="0" smtClean="0"/>
              <a:t>acknowledgement </a:t>
            </a:r>
            <a:r>
              <a:rPr lang="en-US" sz="2050" dirty="0"/>
              <a:t>(</a:t>
            </a:r>
            <a:r>
              <a:rPr lang="en-US" sz="2050" dirty="0">
                <a:solidFill>
                  <a:srgbClr val="0000FF"/>
                </a:solidFill>
              </a:rPr>
              <a:t>ACK</a:t>
            </a:r>
            <a:r>
              <a:rPr lang="en-US" sz="2050" dirty="0"/>
              <a:t>) packets</a:t>
            </a:r>
          </a:p>
          <a:p>
            <a:pPr marL="800100" lvl="1" indent="-342900" defTabSz="457200">
              <a:buFont typeface="Arial" charset="0"/>
              <a:buChar char="•"/>
            </a:pPr>
            <a:r>
              <a:rPr lang="en-US" sz="2050" dirty="0" smtClean="0"/>
              <a:t>sent </a:t>
            </a:r>
            <a:r>
              <a:rPr lang="en-US" sz="2050" dirty="0"/>
              <a:t>back upon proper receipt</a:t>
            </a:r>
          </a:p>
          <a:p>
            <a:pPr marL="800100" lvl="1" indent="-342900" defTabSz="457200">
              <a:buFont typeface="Arial" charset="0"/>
              <a:buChar char="•"/>
            </a:pPr>
            <a:r>
              <a:rPr lang="en-US" sz="2050" b="1" dirty="0" smtClean="0">
                <a:solidFill>
                  <a:srgbClr val="0000FF"/>
                </a:solidFill>
              </a:rPr>
              <a:t>presence or not </a:t>
            </a:r>
            <a:r>
              <a:rPr lang="en-US" sz="2050" dirty="0" smtClean="0"/>
              <a:t>and</a:t>
            </a:r>
            <a:r>
              <a:rPr lang="en-US" sz="2050" dirty="0" smtClean="0">
                <a:solidFill>
                  <a:srgbClr val="0070C0"/>
                </a:solidFill>
              </a:rPr>
              <a:t> </a:t>
            </a:r>
            <a:r>
              <a:rPr lang="en-US" sz="2050" b="1" dirty="0" smtClean="0">
                <a:solidFill>
                  <a:srgbClr val="0000FF"/>
                </a:solidFill>
              </a:rPr>
              <a:t>timing</a:t>
            </a:r>
            <a:r>
              <a:rPr lang="en-US" sz="2050" dirty="0" smtClean="0">
                <a:solidFill>
                  <a:srgbClr val="0070C0"/>
                </a:solidFill>
              </a:rPr>
              <a:t> </a:t>
            </a:r>
            <a:r>
              <a:rPr lang="en-US" sz="2050" dirty="0"/>
              <a:t>help infer congestion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865225"/>
            <a:ext cx="8229600" cy="457200"/>
          </a:xfrm>
        </p:spPr>
        <p:txBody>
          <a:bodyPr/>
          <a:lstStyle/>
          <a:p>
            <a:r>
              <a:rPr lang="en-US" dirty="0" smtClean="0"/>
              <a:t>Under TCP, each sender keeps a </a:t>
            </a:r>
            <a:r>
              <a:rPr lang="en-US" dirty="0" smtClean="0">
                <a:solidFill>
                  <a:srgbClr val="0000FF"/>
                </a:solidFill>
              </a:rPr>
              <a:t>congestion window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/>
          <a:stretch/>
        </p:blipFill>
        <p:spPr bwMode="auto">
          <a:xfrm>
            <a:off x="4483331" y="2959296"/>
            <a:ext cx="4536108" cy="364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62400"/>
            <a:ext cx="4426003" cy="1524000"/>
          </a:xfrm>
          <a:prstGeom prst="rect">
            <a:avLst/>
          </a:prstGeom>
        </p:spPr>
        <p:txBody>
          <a:bodyPr vert="horz" lIns="81642" tIns="40821" rIns="81642" bIns="40821">
            <a:normAutofit/>
          </a:bodyPr>
          <a:lstStyle>
            <a:lvl1pPr marL="489853" indent="-489853" algn="l" rtl="0" eaLnBrk="1" latinLnBrk="0" hangingPunct="1">
              <a:spcBef>
                <a:spcPts val="1071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9706" indent="-489853" algn="l" rtl="0" eaLnBrk="1" latinLnBrk="0" hangingPunct="1">
              <a:spcBef>
                <a:spcPts val="893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469560" indent="-408211" algn="l" rtl="0" eaLnBrk="1" latinLnBrk="0" hangingPunct="1">
              <a:spcBef>
                <a:spcPts val="893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413" indent="-408211" algn="l" rtl="0" eaLnBrk="1" latinLnBrk="0" hangingPunct="1">
              <a:spcBef>
                <a:spcPts val="71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266" indent="-408211" algn="l" rtl="0" eaLnBrk="1" latinLnBrk="0" hangingPunct="1">
              <a:spcBef>
                <a:spcPts val="536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119" indent="-326569" algn="l" rtl="0" eaLnBrk="1" latinLnBrk="0" hangingPunct="1">
              <a:spcBef>
                <a:spcPts val="536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2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688" indent="-326569" algn="l" rtl="0" eaLnBrk="1" latinLnBrk="0" hangingPunct="1">
              <a:spcBef>
                <a:spcPts val="536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2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57" indent="-326569" algn="l" rtl="0" eaLnBrk="1" latinLnBrk="0" hangingPunct="1">
              <a:spcBef>
                <a:spcPts val="536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2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8826" indent="-326569" algn="l" rtl="0" eaLnBrk="1" latinLnBrk="0" hangingPunct="1">
              <a:spcBef>
                <a:spcPts val="536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2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US" sz="2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00487" y="2322425"/>
            <a:ext cx="478813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defTabSz="457200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Limit on </a:t>
            </a:r>
            <a:r>
              <a:rPr lang="en-US" sz="2400" dirty="0">
                <a:solidFill>
                  <a:srgbClr val="0000FF"/>
                </a:solidFill>
              </a:rPr>
              <a:t># outstanding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(unacknowledged) </a:t>
            </a:r>
            <a:r>
              <a:rPr lang="en-US" sz="2400" dirty="0">
                <a:solidFill>
                  <a:srgbClr val="0000FF"/>
                </a:solidFill>
              </a:rPr>
              <a:t>packets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device can have</a:t>
            </a:r>
          </a:p>
          <a:p>
            <a:pPr marL="800100" lvl="1" indent="-342900" defTabSz="457200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When ACK received, </a:t>
            </a:r>
            <a:r>
              <a:rPr lang="en-US" sz="2400" b="1" dirty="0" smtClean="0">
                <a:solidFill>
                  <a:srgbClr val="0000FF"/>
                </a:solidFill>
              </a:rPr>
              <a:t>slide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send </a:t>
            </a:r>
          </a:p>
          <a:p>
            <a:pPr marL="800100" lvl="1" indent="-342900" defTabSz="457200">
              <a:buFont typeface="Arial" charset="0"/>
              <a:buChar char="•"/>
            </a:pPr>
            <a:r>
              <a:rPr lang="en-US" sz="2400" dirty="0" smtClean="0"/>
              <a:t>Similar </a:t>
            </a:r>
            <a:r>
              <a:rPr lang="en-US" sz="2400" dirty="0"/>
              <a:t>to Netflix DVD policy</a:t>
            </a:r>
          </a:p>
          <a:p>
            <a:pPr marL="1257300" lvl="2" indent="-342900" defTabSz="457200"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allow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fixed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number of movies at one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time</a:t>
            </a:r>
          </a:p>
          <a:p>
            <a:pPr marL="1257300" lvl="2" indent="-342900" defTabSz="457200"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return one to rent a new one</a:t>
            </a:r>
          </a:p>
          <a:p>
            <a:pPr marL="1257300" lvl="2" indent="-342900" defTabSz="45720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ay more for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larger “window”</a:t>
            </a:r>
          </a:p>
          <a:p>
            <a:pPr marL="800100" lvl="1" indent="-342900" defTabSz="457200">
              <a:buFont typeface="Arial" charset="0"/>
              <a:buChar char="•"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18" y="3352800"/>
            <a:ext cx="532533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Cautious Growth of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828800"/>
            <a:ext cx="3962400" cy="46863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Under no congestion, </a:t>
            </a:r>
            <a:r>
              <a:rPr lang="en-US" dirty="0" err="1" smtClean="0">
                <a:solidFill>
                  <a:srgbClr val="0000FF"/>
                </a:solidFill>
                <a:latin typeface="Cambria" pitchFamily="18" charset="0"/>
              </a:rPr>
              <a:t>cwnd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should grow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fficiently utilize the network</a:t>
            </a:r>
          </a:p>
          <a:p>
            <a:pPr lvl="1"/>
            <a:r>
              <a:rPr lang="en-US" dirty="0" smtClean="0"/>
              <a:t>TCP increases it </a:t>
            </a:r>
            <a:r>
              <a:rPr lang="en-US" dirty="0" smtClean="0">
                <a:solidFill>
                  <a:srgbClr val="0000FF"/>
                </a:solidFill>
              </a:rPr>
              <a:t>linearly</a:t>
            </a:r>
          </a:p>
          <a:p>
            <a:pPr lvl="1"/>
            <a:endParaRPr lang="en-US" sz="500" dirty="0"/>
          </a:p>
          <a:p>
            <a:r>
              <a:rPr lang="en-US" dirty="0" smtClean="0"/>
              <a:t>Increase </a:t>
            </a:r>
            <a:r>
              <a:rPr lang="en-US" dirty="0" err="1" smtClean="0">
                <a:solidFill>
                  <a:srgbClr val="0070C0"/>
                </a:solidFill>
                <a:latin typeface="Cambria" pitchFamily="18" charset="0"/>
              </a:rPr>
              <a:t>cwnd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…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y 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 if </a:t>
            </a:r>
            <a:r>
              <a:rPr lang="en-US" b="1" dirty="0" smtClean="0">
                <a:solidFill>
                  <a:srgbClr val="0000FF"/>
                </a:solidFill>
              </a:rPr>
              <a:t>all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outstanding packets received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y </a:t>
            </a:r>
            <a:r>
              <a:rPr lang="en-US" dirty="0" smtClean="0">
                <a:solidFill>
                  <a:srgbClr val="0070C0"/>
                </a:solidFill>
              </a:rPr>
              <a:t>1/</a:t>
            </a:r>
            <a:r>
              <a:rPr lang="en-US" dirty="0" err="1" smtClean="0">
                <a:solidFill>
                  <a:srgbClr val="0070C0"/>
                </a:solidFill>
              </a:rPr>
              <a:t>cwnd</a:t>
            </a:r>
            <a:r>
              <a:rPr lang="en-US" dirty="0" smtClean="0"/>
              <a:t> for every packet that comes back</a:t>
            </a:r>
          </a:p>
          <a:p>
            <a:pPr lvl="1"/>
            <a:endParaRPr lang="en-US" sz="550" dirty="0"/>
          </a:p>
          <a:p>
            <a:r>
              <a:rPr lang="en-US" dirty="0" smtClean="0"/>
              <a:t>Note that this is </a:t>
            </a:r>
            <a:r>
              <a:rPr lang="en-US" b="1" dirty="0" smtClean="0">
                <a:solidFill>
                  <a:srgbClr val="0000FF"/>
                </a:solidFill>
              </a:rPr>
              <a:t>in addition to </a:t>
            </a:r>
            <a:r>
              <a:rPr lang="en-US" dirty="0" smtClean="0"/>
              <a:t>sliding!</a:t>
            </a:r>
          </a:p>
        </p:txBody>
      </p:sp>
    </p:spTree>
    <p:extLst>
      <p:ext uri="{BB962C8B-B14F-4D97-AF65-F5344CB8AC3E}">
        <p14:creationId xmlns:p14="http://schemas.microsoft.com/office/powerpoint/2010/main" val="201249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Space-Time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81200"/>
            <a:ext cx="5600700" cy="39845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Illustrate windowing with </a:t>
            </a:r>
            <a:r>
              <a:rPr lang="en-US" dirty="0" smtClean="0">
                <a:solidFill>
                  <a:srgbClr val="0000FF"/>
                </a:solidFill>
              </a:rPr>
              <a:t>space-time diagram</a:t>
            </a:r>
          </a:p>
          <a:p>
            <a:endParaRPr lang="en-US" sz="500" dirty="0">
              <a:solidFill>
                <a:srgbClr val="0070C0"/>
              </a:solidFill>
            </a:endParaRPr>
          </a:p>
          <a:p>
            <a:r>
              <a:rPr lang="en-US" dirty="0" smtClean="0"/>
              <a:t>If there is congestion …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to </a:t>
            </a:r>
            <a:r>
              <a:rPr lang="en-US" dirty="0" smtClean="0">
                <a:solidFill>
                  <a:srgbClr val="0000FF"/>
                </a:solidFill>
              </a:rPr>
              <a:t>reduce </a:t>
            </a:r>
            <a:r>
              <a:rPr lang="en-US" dirty="0" err="1" smtClean="0">
                <a:latin typeface="Cambria" pitchFamily="18" charset="0"/>
              </a:rPr>
              <a:t>cwnd</a:t>
            </a:r>
            <a:endParaRPr lang="en-US" dirty="0" smtClean="0">
              <a:latin typeface="Cambria" pitchFamily="18" charset="0"/>
            </a:endParaRPr>
          </a:p>
          <a:p>
            <a:pPr lvl="1"/>
            <a:r>
              <a:rPr lang="en-US" dirty="0" smtClean="0"/>
              <a:t>TCP advocates </a:t>
            </a:r>
            <a:r>
              <a:rPr lang="en-US" b="1" dirty="0" smtClean="0">
                <a:solidFill>
                  <a:srgbClr val="0000FF"/>
                </a:solidFill>
              </a:rPr>
              <a:t>multiplicative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decrease</a:t>
            </a:r>
          </a:p>
          <a:p>
            <a:pPr lvl="1"/>
            <a:endParaRPr lang="en-US" sz="500" dirty="0"/>
          </a:p>
          <a:p>
            <a:r>
              <a:rPr lang="en-US" dirty="0" smtClean="0"/>
              <a:t>Cautious growth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dditive increase, multiplicative decrease (AIMD)</a:t>
            </a:r>
          </a:p>
          <a:p>
            <a:pPr lvl="1"/>
            <a:endParaRPr lang="en-US" sz="500" dirty="0">
              <a:solidFill>
                <a:srgbClr val="0070C0"/>
              </a:solidFill>
            </a:endParaRPr>
          </a:p>
          <a:p>
            <a:r>
              <a:rPr lang="en-US" dirty="0" smtClean="0"/>
              <a:t>Similar to DVD rentals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 allowance slowly as you return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ecrease drastically as you fail to return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/>
          <a:stretch/>
        </p:blipFill>
        <p:spPr bwMode="auto">
          <a:xfrm>
            <a:off x="5959279" y="1676400"/>
            <a:ext cx="3154241" cy="508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5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All of the main </a:t>
            </a:r>
            <a:r>
              <a:rPr lang="en-US" sz="2000" dirty="0" smtClean="0"/>
              <a:t>congestion control algorithms </a:t>
            </a:r>
            <a:r>
              <a:rPr lang="en-US" sz="2000" dirty="0"/>
              <a:t>use a </a:t>
            </a:r>
            <a:r>
              <a:rPr lang="en-US" sz="2000" b="1" dirty="0"/>
              <a:t>sliding window </a:t>
            </a:r>
            <a:r>
              <a:rPr lang="en-US" sz="2000" dirty="0"/>
              <a:t>controlled by </a:t>
            </a:r>
            <a:r>
              <a:rPr lang="en-US" sz="2000" b="1" dirty="0"/>
              <a:t>negative feedback</a:t>
            </a:r>
            <a:r>
              <a:rPr lang="en-US" sz="2000" dirty="0"/>
              <a:t> to </a:t>
            </a:r>
            <a:r>
              <a:rPr lang="en-US" sz="2000" b="1" dirty="0">
                <a:solidFill>
                  <a:srgbClr val="0000FF"/>
                </a:solidFill>
              </a:rPr>
              <a:t>regulate transmission rates </a:t>
            </a:r>
          </a:p>
          <a:p>
            <a:r>
              <a:rPr lang="en-US" sz="2000" dirty="0" smtClean="0"/>
              <a:t>Congestion </a:t>
            </a:r>
            <a:r>
              <a:rPr lang="en-US" sz="2000" dirty="0"/>
              <a:t>control </a:t>
            </a:r>
            <a:r>
              <a:rPr lang="en-US" sz="2000" dirty="0" smtClean="0"/>
              <a:t>algorithms diverge in </a:t>
            </a:r>
            <a:r>
              <a:rPr lang="en-US" sz="2000" b="1" dirty="0" smtClean="0">
                <a:solidFill>
                  <a:srgbClr val="0000FF"/>
                </a:solidFill>
              </a:rPr>
              <a:t>how congestion is inferred</a:t>
            </a:r>
          </a:p>
          <a:p>
            <a:r>
              <a:rPr lang="en-US" sz="2000" dirty="0"/>
              <a:t>Congestion control is accomplished in a </a:t>
            </a:r>
            <a:r>
              <a:rPr lang="en-US" sz="2000" b="1" dirty="0">
                <a:solidFill>
                  <a:srgbClr val="0000FF"/>
                </a:solidFill>
              </a:rPr>
              <a:t>distributed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manner, with </a:t>
            </a:r>
            <a:r>
              <a:rPr lang="en-US" sz="2000" b="1" dirty="0">
                <a:solidFill>
                  <a:srgbClr val="0000FF"/>
                </a:solidFill>
              </a:rPr>
              <a:t>each end host </a:t>
            </a:r>
            <a:r>
              <a:rPr lang="en-US" sz="2000" dirty="0"/>
              <a:t>controlling its window size through negative feedback </a:t>
            </a:r>
          </a:p>
          <a:p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19600" y="3966602"/>
            <a:ext cx="4565650" cy="287615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6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r="2670" b="3560"/>
          <a:stretch/>
        </p:blipFill>
        <p:spPr bwMode="auto">
          <a:xfrm>
            <a:off x="5105400" y="2878347"/>
            <a:ext cx="398415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Infer Congestion?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00250"/>
            <a:ext cx="4937647" cy="3448050"/>
          </a:xfrm>
        </p:spPr>
        <p:txBody>
          <a:bodyPr/>
          <a:lstStyle/>
          <a:p>
            <a:r>
              <a:rPr lang="en-US" dirty="0" smtClean="0"/>
              <a:t>End-host doesn’t know what the network looks like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idea about </a:t>
            </a:r>
            <a:r>
              <a:rPr lang="en-US" b="1" dirty="0" smtClean="0"/>
              <a:t>paths</a:t>
            </a:r>
            <a:r>
              <a:rPr lang="en-US" dirty="0" smtClean="0"/>
              <a:t> …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idea about </a:t>
            </a:r>
            <a:r>
              <a:rPr lang="en-US" b="1" dirty="0" smtClean="0"/>
              <a:t>other hosts </a:t>
            </a:r>
            <a:r>
              <a:rPr lang="en-US" dirty="0" smtClean="0"/>
              <a:t>…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idea about </a:t>
            </a:r>
            <a:r>
              <a:rPr lang="en-US" b="1" dirty="0" smtClean="0"/>
              <a:t>traffic</a:t>
            </a:r>
            <a:r>
              <a:rPr lang="en-US" dirty="0" smtClean="0"/>
              <a:t> …</a:t>
            </a:r>
          </a:p>
          <a:p>
            <a:endParaRPr lang="en-US" sz="500" dirty="0"/>
          </a:p>
          <a:p>
            <a:r>
              <a:rPr lang="en-US" dirty="0" smtClean="0"/>
              <a:t>Need to </a:t>
            </a:r>
            <a:r>
              <a:rPr lang="en-US" b="1" dirty="0" smtClean="0">
                <a:solidFill>
                  <a:srgbClr val="0000FF"/>
                </a:solidFill>
              </a:rPr>
              <a:t>infer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congestion from </a:t>
            </a:r>
            <a:r>
              <a:rPr lang="en-US" b="1" dirty="0" smtClean="0">
                <a:solidFill>
                  <a:srgbClr val="0000FF"/>
                </a:solidFill>
              </a:rPr>
              <a:t>feedback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(i.e., ACKs)</a:t>
            </a:r>
          </a:p>
          <a:p>
            <a:endParaRPr lang="en-US" sz="500" dirty="0"/>
          </a:p>
          <a:p>
            <a:r>
              <a:rPr lang="en-US" dirty="0" smtClean="0"/>
              <a:t>How to infer congestion?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acket </a:t>
            </a:r>
            <a:r>
              <a:rPr lang="en-US" b="1" dirty="0" smtClean="0">
                <a:solidFill>
                  <a:srgbClr val="0000FF"/>
                </a:solidFill>
              </a:rPr>
              <a:t>loss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as signal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10830" y="2092458"/>
            <a:ext cx="3568276" cy="4728100"/>
            <a:chOff x="5510830" y="2092458"/>
            <a:chExt cx="3568276" cy="4728100"/>
          </a:xfrm>
        </p:grpSpPr>
        <p:pic>
          <p:nvPicPr>
            <p:cNvPr id="4" name="Picture 2" descr="mage result for images of cellpho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348" y="2092458"/>
              <a:ext cx="708101" cy="70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mage result for images of ipho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1788" y="2289984"/>
              <a:ext cx="625662" cy="83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mage result for images of ipho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0830" y="2208588"/>
              <a:ext cx="625662" cy="83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mage result for images of ipho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3444" y="3505200"/>
              <a:ext cx="625662" cy="83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mage result for images of cellpho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985" y="2892254"/>
              <a:ext cx="708101" cy="70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mage result for images of cellphon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5673515"/>
              <a:ext cx="708101" cy="70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mage result for images of ipho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6113" y="5986342"/>
              <a:ext cx="625662" cy="83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70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Loss as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TCP Tahoe (1988) and TCP Reno (1990) assume if </a:t>
            </a:r>
            <a:r>
              <a:rPr lang="en-US" sz="2000" dirty="0"/>
              <a:t>there’s packet loss, then there’s congestion </a:t>
            </a:r>
            <a:endParaRPr lang="en-US" sz="2000" dirty="0" smtClean="0"/>
          </a:p>
          <a:p>
            <a:r>
              <a:rPr lang="en-US" sz="2000" dirty="0"/>
              <a:t>S</a:t>
            </a:r>
            <a:r>
              <a:rPr lang="en-US" sz="2000" dirty="0" smtClean="0"/>
              <a:t>ince </a:t>
            </a:r>
            <a:r>
              <a:rPr lang="en-US" sz="2000" dirty="0"/>
              <a:t>a successful acknowledgement means a packet was delivered, then the lack of an ACK should mean </a:t>
            </a:r>
            <a:r>
              <a:rPr lang="en-US" sz="2000" dirty="0" smtClean="0"/>
              <a:t>packet </a:t>
            </a:r>
            <a:r>
              <a:rPr lang="en-US" sz="2000" dirty="0"/>
              <a:t>was </a:t>
            </a:r>
            <a:r>
              <a:rPr lang="en-US" sz="2000" dirty="0" smtClean="0"/>
              <a:t>lost</a:t>
            </a:r>
          </a:p>
          <a:p>
            <a:r>
              <a:rPr lang="en-US" sz="2000" dirty="0"/>
              <a:t>H</a:t>
            </a:r>
            <a:r>
              <a:rPr lang="en-US" sz="2000" dirty="0" smtClean="0"/>
              <a:t>ow </a:t>
            </a:r>
            <a:r>
              <a:rPr lang="en-US" sz="2000" dirty="0"/>
              <a:t>can we tell for sure </a:t>
            </a:r>
            <a:r>
              <a:rPr lang="en-US" sz="2000" dirty="0" smtClean="0"/>
              <a:t>that no ACK has been sent?</a:t>
            </a:r>
            <a:endParaRPr lang="en-US" sz="2000" dirty="0"/>
          </a:p>
          <a:p>
            <a:pPr lvl="1"/>
            <a:r>
              <a:rPr lang="en-US" sz="1800" dirty="0" smtClean="0"/>
              <a:t>ACK is </a:t>
            </a:r>
            <a:r>
              <a:rPr lang="en-US" sz="1800" b="1" dirty="0" smtClean="0"/>
              <a:t>delayed </a:t>
            </a:r>
            <a:r>
              <a:rPr lang="en-US" sz="1800" dirty="0" smtClean="0"/>
              <a:t>or </a:t>
            </a:r>
            <a:r>
              <a:rPr lang="en-US" sz="1800" b="1" dirty="0" smtClean="0"/>
              <a:t>sent but got lost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Use two </a:t>
            </a:r>
            <a:r>
              <a:rPr lang="en-US" dirty="0"/>
              <a:t>common-sense </a:t>
            </a:r>
            <a:r>
              <a:rPr lang="en-US" dirty="0" smtClean="0">
                <a:solidFill>
                  <a:srgbClr val="0000FF"/>
                </a:solidFill>
              </a:rPr>
              <a:t>approximations </a:t>
            </a:r>
            <a:r>
              <a:rPr lang="en-US" dirty="0"/>
              <a:t>to </a:t>
            </a:r>
            <a:r>
              <a:rPr lang="en-US" dirty="0" smtClean="0"/>
              <a:t>make </a:t>
            </a:r>
            <a:r>
              <a:rPr lang="en-US" dirty="0"/>
              <a:t>reasonable guess as to whether a packet has been lost or not </a:t>
            </a:r>
          </a:p>
          <a:p>
            <a:endParaRPr lang="en-US" sz="2000" b="1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1650"/>
            <a:ext cx="8229600" cy="3703320"/>
          </a:xfrm>
        </p:spPr>
        <p:txBody>
          <a:bodyPr/>
          <a:lstStyle/>
          <a:p>
            <a:r>
              <a:rPr lang="en-US" sz="2000" dirty="0" smtClean="0"/>
              <a:t>If a sender waits a long time with </a:t>
            </a:r>
            <a:r>
              <a:rPr lang="en-US" sz="2000" dirty="0" smtClean="0">
                <a:solidFill>
                  <a:srgbClr val="0000FF"/>
                </a:solidFill>
              </a:rPr>
              <a:t>no ACK</a:t>
            </a:r>
            <a:r>
              <a:rPr lang="en-US" sz="2000" dirty="0" smtClean="0"/>
              <a:t>, packet was probably </a:t>
            </a:r>
            <a:r>
              <a:rPr lang="en-US" sz="2000" b="1" dirty="0" smtClean="0">
                <a:solidFill>
                  <a:srgbClr val="0000FF"/>
                </a:solidFill>
              </a:rPr>
              <a:t>lost</a:t>
            </a:r>
          </a:p>
          <a:p>
            <a:pPr lvl="1"/>
            <a:r>
              <a:rPr lang="en-US" sz="1800" dirty="0"/>
              <a:t>issue: how long is “long?” </a:t>
            </a:r>
            <a:endParaRPr lang="en-US" sz="1800" b="1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/>
              <a:t>Round Trip Time (</a:t>
            </a:r>
            <a:r>
              <a:rPr lang="en-US" sz="1800" dirty="0" smtClean="0">
                <a:solidFill>
                  <a:srgbClr val="0000FF"/>
                </a:solidFill>
              </a:rPr>
              <a:t>RTT</a:t>
            </a:r>
            <a:r>
              <a:rPr lang="en-US" sz="1800" dirty="0" smtClean="0"/>
              <a:t>): time from sender to receiver and back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</a:rPr>
              <a:t>t</a:t>
            </a:r>
            <a:r>
              <a:rPr lang="en-US" sz="1800" dirty="0" smtClean="0">
                <a:solidFill>
                  <a:srgbClr val="0000FF"/>
                </a:solidFill>
              </a:rPr>
              <a:t>imeout </a:t>
            </a:r>
            <a:r>
              <a:rPr lang="en-US" sz="1800" dirty="0" smtClean="0"/>
              <a:t>counter: larger than </a:t>
            </a:r>
            <a:r>
              <a:rPr lang="en-US" sz="1800" dirty="0" smtClean="0">
                <a:solidFill>
                  <a:srgbClr val="0000FF"/>
                </a:solidFill>
              </a:rPr>
              <a:t>“normal” RTT </a:t>
            </a:r>
            <a:r>
              <a:rPr lang="en-US" sz="1800" dirty="0" smtClean="0"/>
              <a:t>(maybe 3x)</a:t>
            </a:r>
          </a:p>
          <a:p>
            <a:pPr lvl="1"/>
            <a:r>
              <a:rPr lang="en-US" sz="1800" dirty="0" smtClean="0"/>
              <a:t>“normal” RTT: could be </a:t>
            </a:r>
            <a:r>
              <a:rPr lang="en-US" sz="1800" dirty="0"/>
              <a:t>(recent) minimum RTT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7529"/>
          <a:stretch/>
        </p:blipFill>
        <p:spPr bwMode="auto">
          <a:xfrm>
            <a:off x="1600200" y="3782089"/>
            <a:ext cx="6923704" cy="27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5761" y="5013304"/>
            <a:ext cx="351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35761" y="5410200"/>
            <a:ext cx="351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6400800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Packet 1 was </a:t>
            </a:r>
            <a:r>
              <a:rPr lang="en-US" dirty="0" err="1" smtClean="0"/>
              <a:t>ACKed</a:t>
            </a:r>
            <a:r>
              <a:rPr lang="en-US" dirty="0" smtClean="0"/>
              <a:t> 50 </a:t>
            </a:r>
            <a:r>
              <a:rPr lang="en-US" dirty="0" err="1" smtClean="0"/>
              <a:t>ms</a:t>
            </a:r>
            <a:r>
              <a:rPr lang="en-US" dirty="0" smtClean="0"/>
              <a:t> after it is 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sender received ACK for many </a:t>
            </a:r>
            <a:r>
              <a:rPr lang="en-US" dirty="0" smtClean="0">
                <a:solidFill>
                  <a:srgbClr val="0000FF"/>
                </a:solidFill>
              </a:rPr>
              <a:t>future packets</a:t>
            </a:r>
            <a:r>
              <a:rPr lang="en-US" dirty="0" smtClean="0"/>
              <a:t>, packet was probably lost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ssign each packet a </a:t>
            </a:r>
            <a:r>
              <a:rPr lang="en-US" dirty="0" smtClean="0">
                <a:solidFill>
                  <a:srgbClr val="0000FF"/>
                </a:solidFill>
              </a:rPr>
              <a:t>sequence number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ssume loss after a certain number of future packets (maybe 3)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69933"/>
            <a:ext cx="7349244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3733800"/>
            <a:ext cx="9906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Congestion Control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Loss</a:t>
            </a:r>
            <a:r>
              <a:rPr lang="en-US" dirty="0" smtClean="0">
                <a:solidFill>
                  <a:srgbClr val="0000FF"/>
                </a:solidFill>
              </a:rPr>
              <a:t>-based</a:t>
            </a:r>
            <a:r>
              <a:rPr lang="en-US" dirty="0" smtClean="0"/>
              <a:t> (was packet lost, or not?)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ll-or-nothing</a:t>
            </a:r>
          </a:p>
          <a:p>
            <a:pPr lvl="1"/>
            <a:r>
              <a:rPr lang="en-US" dirty="0" smtClean="0"/>
              <a:t>1988 – TCP </a:t>
            </a:r>
            <a:r>
              <a:rPr lang="en-US" dirty="0" smtClean="0">
                <a:solidFill>
                  <a:srgbClr val="0000FF"/>
                </a:solidFill>
              </a:rPr>
              <a:t>Tahoe </a:t>
            </a:r>
            <a:r>
              <a:rPr lang="en-US" dirty="0" smtClean="0"/>
              <a:t>– Van Jacobson</a:t>
            </a:r>
          </a:p>
          <a:p>
            <a:pPr lvl="1"/>
            <a:r>
              <a:rPr lang="en-US" dirty="0" smtClean="0"/>
              <a:t>1990 – TCP </a:t>
            </a:r>
            <a:r>
              <a:rPr lang="en-US" dirty="0" smtClean="0">
                <a:solidFill>
                  <a:srgbClr val="0000FF"/>
                </a:solidFill>
              </a:rPr>
              <a:t>Reno</a:t>
            </a:r>
          </a:p>
          <a:p>
            <a:endParaRPr lang="en-US" sz="500" dirty="0"/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often </a:t>
            </a:r>
            <a:r>
              <a:rPr lang="en-US" b="1" dirty="0" smtClean="0">
                <a:solidFill>
                  <a:srgbClr val="FF0000"/>
                </a:solidFill>
              </a:rPr>
              <a:t>too late (to react to congestion) </a:t>
            </a:r>
            <a:r>
              <a:rPr lang="en-US" dirty="0" smtClean="0">
                <a:solidFill>
                  <a:srgbClr val="FF0000"/>
                </a:solidFill>
              </a:rPr>
              <a:t>by the time losses are occurring!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oor wireless channel</a:t>
            </a:r>
          </a:p>
          <a:p>
            <a:endParaRPr lang="en-US" sz="500" dirty="0"/>
          </a:p>
          <a:p>
            <a:r>
              <a:rPr lang="en-US" b="1" dirty="0" smtClean="0">
                <a:solidFill>
                  <a:srgbClr val="0000FF"/>
                </a:solidFill>
              </a:rPr>
              <a:t>Delay</a:t>
            </a:r>
            <a:r>
              <a:rPr lang="en-US" dirty="0" smtClean="0">
                <a:solidFill>
                  <a:srgbClr val="0000FF"/>
                </a:solidFill>
              </a:rPr>
              <a:t>-based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(how late/early was packet?)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ifferent levels of magnitude</a:t>
            </a:r>
          </a:p>
          <a:p>
            <a:pPr lvl="1"/>
            <a:r>
              <a:rPr lang="en-US" dirty="0" smtClean="0"/>
              <a:t>1995 – TCP </a:t>
            </a:r>
            <a:r>
              <a:rPr lang="en-US" dirty="0" smtClean="0">
                <a:solidFill>
                  <a:srgbClr val="0000FF"/>
                </a:solidFill>
              </a:rPr>
              <a:t>Vegas</a:t>
            </a:r>
          </a:p>
          <a:p>
            <a:pPr lvl="1"/>
            <a:r>
              <a:rPr lang="en-US" dirty="0" smtClean="0"/>
              <a:t>2002 – </a:t>
            </a:r>
            <a:r>
              <a:rPr lang="en-US" dirty="0" smtClean="0">
                <a:solidFill>
                  <a:srgbClr val="0000FF"/>
                </a:solidFill>
              </a:rPr>
              <a:t>FAST </a:t>
            </a:r>
            <a:r>
              <a:rPr lang="en-US" dirty="0" smtClean="0"/>
              <a:t>TCP – helped stabilize congestion control</a:t>
            </a:r>
          </a:p>
          <a:p>
            <a:pPr lvl="1"/>
            <a:r>
              <a:rPr lang="en-US" dirty="0" smtClean="0"/>
              <a:t>2005 – </a:t>
            </a:r>
            <a:r>
              <a:rPr lang="en-US" dirty="0" smtClean="0">
                <a:solidFill>
                  <a:srgbClr val="0000FF"/>
                </a:solidFill>
              </a:rPr>
              <a:t>CUBIC </a:t>
            </a:r>
            <a:r>
              <a:rPr lang="en-US" dirty="0" smtClean="0"/>
              <a:t>– combined loss- and delay- based signals</a:t>
            </a:r>
            <a:endParaRPr lang="en-US" dirty="0"/>
          </a:p>
          <a:p>
            <a:pPr lvl="1"/>
            <a:r>
              <a:rPr lang="en-US" dirty="0" smtClean="0"/>
              <a:t>2012 – TCP </a:t>
            </a:r>
            <a:r>
              <a:rPr lang="en-US" dirty="0" smtClean="0">
                <a:solidFill>
                  <a:srgbClr val="0000FF"/>
                </a:solidFill>
              </a:rPr>
              <a:t>Proportional Rate reduction </a:t>
            </a:r>
            <a:r>
              <a:rPr lang="en-US" dirty="0" smtClean="0"/>
              <a:t>(default in Linux)</a:t>
            </a:r>
          </a:p>
        </p:txBody>
      </p:sp>
    </p:spTree>
    <p:extLst>
      <p:ext uri="{BB962C8B-B14F-4D97-AF65-F5344CB8AC3E}">
        <p14:creationId xmlns:p14="http://schemas.microsoft.com/office/powerpoint/2010/main" val="136553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90700"/>
            <a:ext cx="4495800" cy="49149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Internet</a:t>
            </a:r>
            <a:r>
              <a:rPr lang="en-US" sz="2600" dirty="0" smtClean="0"/>
              <a:t> is highly complex, in terms of …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ts sheer </a:t>
            </a:r>
            <a:r>
              <a:rPr lang="en-US" sz="2400" dirty="0" smtClean="0">
                <a:solidFill>
                  <a:srgbClr val="0000FF"/>
                </a:solidFill>
              </a:rPr>
              <a:t>size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he number of (internal) </a:t>
            </a:r>
            <a:r>
              <a:rPr lang="en-US" sz="2400" dirty="0" smtClean="0">
                <a:solidFill>
                  <a:srgbClr val="0000FF"/>
                </a:solidFill>
              </a:rPr>
              <a:t>tasks </a:t>
            </a:r>
            <a:r>
              <a:rPr lang="en-US" sz="2400" dirty="0" smtClean="0"/>
              <a:t>it needs to manage: routing, congestion control, packet reordering, connection establishment …</a:t>
            </a:r>
          </a:p>
          <a:p>
            <a:pPr lvl="1"/>
            <a:endParaRPr lang="en-US" sz="500" dirty="0"/>
          </a:p>
          <a:p>
            <a:r>
              <a:rPr lang="en-US" sz="2600" dirty="0" smtClean="0"/>
              <a:t>Tasks are structured through </a:t>
            </a:r>
            <a:r>
              <a:rPr lang="en-US" sz="2600" dirty="0" smtClean="0">
                <a:solidFill>
                  <a:srgbClr val="0000FF"/>
                </a:solidFill>
              </a:rPr>
              <a:t>modularization</a:t>
            </a:r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reak down into </a:t>
            </a:r>
            <a:r>
              <a:rPr lang="en-US" sz="2400" dirty="0" smtClean="0">
                <a:solidFill>
                  <a:srgbClr val="0000FF"/>
                </a:solidFill>
              </a:rPr>
              <a:t>smaller pieces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reate different </a:t>
            </a:r>
            <a:r>
              <a:rPr lang="en-US" sz="2400" b="1" dirty="0" smtClean="0">
                <a:solidFill>
                  <a:srgbClr val="0000FF"/>
                </a:solidFill>
              </a:rPr>
              <a:t>functional layers</a:t>
            </a:r>
          </a:p>
        </p:txBody>
      </p:sp>
      <p:pic>
        <p:nvPicPr>
          <p:cNvPr id="2050" name="Picture 2" descr="http://t3.gstatic.com/images?q=tbn:ANd9GcQFdnnBPrndW-_qCsq-X5dqpNryZJhZ5rjg0JU-nGy1biNfYz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55" y="230505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4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Loss-Based Congestion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4800600" cy="4000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TCP Reno – Widely used in Windows OS</a:t>
            </a:r>
          </a:p>
          <a:p>
            <a:endParaRPr lang="en-US" sz="500" dirty="0"/>
          </a:p>
          <a:p>
            <a:r>
              <a:rPr lang="en-US" dirty="0" smtClean="0"/>
              <a:t>Each RTT: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dirty="0" smtClean="0">
                <a:solidFill>
                  <a:srgbClr val="0070C0"/>
                </a:solidFill>
              </a:rPr>
              <a:t>ave all packets been received properly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Yes – </a:t>
            </a:r>
            <a:r>
              <a:rPr lang="en-US" dirty="0" smtClean="0">
                <a:solidFill>
                  <a:srgbClr val="0070C0"/>
                </a:solidFill>
              </a:rPr>
              <a:t>Increase </a:t>
            </a:r>
            <a:r>
              <a:rPr lang="en-US" dirty="0" err="1" smtClean="0">
                <a:solidFill>
                  <a:srgbClr val="0070C0"/>
                </a:solidFill>
              </a:rPr>
              <a:t>cwnd</a:t>
            </a:r>
            <a:r>
              <a:rPr lang="en-US" dirty="0" smtClean="0">
                <a:solidFill>
                  <a:srgbClr val="0070C0"/>
                </a:solidFill>
              </a:rPr>
              <a:t> by 1</a:t>
            </a:r>
          </a:p>
          <a:p>
            <a:pPr lvl="1"/>
            <a:r>
              <a:rPr lang="en-US" dirty="0" smtClean="0"/>
              <a:t>No – </a:t>
            </a:r>
            <a:r>
              <a:rPr lang="en-US" dirty="0" smtClean="0">
                <a:solidFill>
                  <a:srgbClr val="0070C0"/>
                </a:solidFill>
              </a:rPr>
              <a:t>Cut </a:t>
            </a:r>
            <a:r>
              <a:rPr lang="en-US" dirty="0" err="1" smtClean="0">
                <a:solidFill>
                  <a:srgbClr val="0070C0"/>
                </a:solidFill>
              </a:rPr>
              <a:t>cwnd</a:t>
            </a:r>
            <a:r>
              <a:rPr lang="en-US" dirty="0" smtClean="0">
                <a:solidFill>
                  <a:srgbClr val="0070C0"/>
                </a:solidFill>
              </a:rPr>
              <a:t> in half</a:t>
            </a:r>
          </a:p>
          <a:p>
            <a:pPr lvl="1"/>
            <a:endParaRPr lang="en-US" sz="500" dirty="0"/>
          </a:p>
          <a:p>
            <a:r>
              <a:rPr lang="en-US" dirty="0" smtClean="0"/>
              <a:t>What is “not properly”?</a:t>
            </a:r>
          </a:p>
          <a:p>
            <a:pPr marL="616402" lvl="1" indent="-371475">
              <a:buFont typeface="+mj-lt"/>
              <a:buAutoNum type="arabicPeriod"/>
            </a:pPr>
            <a:r>
              <a:rPr lang="en-US" dirty="0" smtClean="0"/>
              <a:t>Certain number of RTTs have passed</a:t>
            </a:r>
          </a:p>
          <a:p>
            <a:pPr marL="616402" lvl="1" indent="-371475">
              <a:buFont typeface="+mj-lt"/>
              <a:buAutoNum type="arabicPeriod"/>
            </a:pPr>
            <a:r>
              <a:rPr lang="en-US" dirty="0" smtClean="0"/>
              <a:t>Certain number of future packets </a:t>
            </a:r>
            <a:r>
              <a:rPr lang="en-US" dirty="0" err="1" smtClean="0"/>
              <a:t>ACK’d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TCP Reno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2296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Time 0: </a:t>
            </a:r>
            <a:r>
              <a:rPr lang="en-US" sz="2000" dirty="0" err="1" smtClean="0"/>
              <a:t>cwnd</a:t>
            </a:r>
            <a:r>
              <a:rPr lang="en-US" sz="2000" dirty="0" smtClean="0"/>
              <a:t> = 5</a:t>
            </a:r>
          </a:p>
          <a:p>
            <a:endParaRPr lang="en-US" sz="2000" dirty="0"/>
          </a:p>
          <a:p>
            <a:r>
              <a:rPr lang="en-US" sz="2000" dirty="0" smtClean="0"/>
              <a:t>Time 1: Receives 5 ACKs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dirty="0" smtClean="0"/>
              <a:t>Time 2: Receives 6 ACKs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000" dirty="0" smtClean="0"/>
              <a:t>Time 3: Receives 7 ACKs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Time 4: Loss detected</a:t>
            </a:r>
          </a:p>
          <a:p>
            <a:endParaRPr lang="en-US" sz="2000" dirty="0"/>
          </a:p>
          <a:p>
            <a:r>
              <a:rPr lang="en-US" sz="2000" dirty="0" smtClean="0"/>
              <a:t>Time </a:t>
            </a:r>
            <a:r>
              <a:rPr lang="en-US" sz="2000" dirty="0"/>
              <a:t>5: Receives 4 ACKs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75376"/>
            <a:ext cx="5395732" cy="273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3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TCP </a:t>
            </a:r>
            <a:r>
              <a:rPr lang="en-US" dirty="0"/>
              <a:t>R</a:t>
            </a:r>
            <a:r>
              <a:rPr lang="en-US" dirty="0" smtClean="0"/>
              <a:t>eno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 smtClean="0">
                <a:latin typeface="Cambria" pitchFamily="18" charset="0"/>
              </a:rPr>
              <a:t>cwnd</a:t>
            </a:r>
            <a:r>
              <a:rPr lang="en-US" dirty="0" smtClean="0"/>
              <a:t> over time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088" y="2971800"/>
            <a:ext cx="6863712" cy="37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64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Delay-Based Congestion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8229600" cy="3760470"/>
          </a:xfrm>
        </p:spPr>
        <p:txBody>
          <a:bodyPr/>
          <a:lstStyle/>
          <a:p>
            <a:r>
              <a:rPr lang="en-US" dirty="0" smtClean="0"/>
              <a:t>TCP Vegas (Linux and FreeBSD)</a:t>
            </a:r>
          </a:p>
          <a:p>
            <a:endParaRPr lang="en-US" sz="500" dirty="0"/>
          </a:p>
          <a:p>
            <a:r>
              <a:rPr lang="en-US" dirty="0" smtClean="0"/>
              <a:t>Two main components of RTT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ropagation delay</a:t>
            </a:r>
            <a:r>
              <a:rPr lang="en-US" dirty="0" smtClean="0"/>
              <a:t>: time it takes to go through links – </a:t>
            </a:r>
            <a:r>
              <a:rPr lang="en-US" b="1" dirty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nvariant with congestion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 smtClean="0">
                <a:solidFill>
                  <a:srgbClr val="0000FF"/>
                </a:solidFill>
              </a:rPr>
              <a:t>ueuing delay</a:t>
            </a:r>
            <a:r>
              <a:rPr lang="en-US" dirty="0" smtClean="0"/>
              <a:t>: Time a packet waits in the queue – </a:t>
            </a:r>
            <a:r>
              <a:rPr lang="en-US" dirty="0">
                <a:solidFill>
                  <a:srgbClr val="0070C0"/>
                </a:solidFill>
              </a:rPr>
              <a:t>v</a:t>
            </a:r>
            <a:r>
              <a:rPr lang="en-US" dirty="0" smtClean="0">
                <a:solidFill>
                  <a:srgbClr val="0070C0"/>
                </a:solidFill>
              </a:rPr>
              <a:t>aries</a:t>
            </a:r>
            <a:r>
              <a:rPr lang="en-US" dirty="0" smtClean="0"/>
              <a:t> with congestion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4977"/>
            <a:ext cx="6210300" cy="241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Delay-Based Congestion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Queuing delay: estimated by comparing </a:t>
            </a:r>
            <a:r>
              <a:rPr lang="en-US" b="1" u="sng" dirty="0" smtClean="0">
                <a:solidFill>
                  <a:srgbClr val="0000FF"/>
                </a:solidFill>
              </a:rPr>
              <a:t>no-congestion </a:t>
            </a:r>
            <a:r>
              <a:rPr lang="en-US" u="sng" dirty="0" smtClean="0"/>
              <a:t>RTT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b="1" u="sng" dirty="0" smtClean="0">
                <a:solidFill>
                  <a:srgbClr val="0000FF"/>
                </a:solidFill>
              </a:rPr>
              <a:t>current </a:t>
            </a:r>
            <a:r>
              <a:rPr lang="en-US" u="sng" dirty="0" smtClean="0"/>
              <a:t>RTT</a:t>
            </a:r>
          </a:p>
          <a:p>
            <a:endParaRPr lang="en-US" sz="500" dirty="0"/>
          </a:p>
          <a:p>
            <a:r>
              <a:rPr lang="en-US" dirty="0" smtClean="0"/>
              <a:t>TCP Vegas: compares transmission rates (</a:t>
            </a:r>
            <a:r>
              <a:rPr lang="en-US" dirty="0" err="1" smtClean="0">
                <a:latin typeface="Cambria" pitchFamily="18" charset="0"/>
              </a:rPr>
              <a:t>cwnd</a:t>
            </a:r>
            <a:r>
              <a:rPr lang="en-US" dirty="0" smtClean="0">
                <a:latin typeface="Cambria" pitchFamily="18" charset="0"/>
              </a:rPr>
              <a:t>/</a:t>
            </a:r>
            <a:r>
              <a:rPr lang="en-US" b="1" dirty="0" smtClean="0">
                <a:latin typeface="Cambria" pitchFamily="18" charset="0"/>
              </a:rPr>
              <a:t>RTT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urrent: </a:t>
            </a:r>
            <a:r>
              <a:rPr lang="en-US" dirty="0" err="1" smtClean="0">
                <a:solidFill>
                  <a:srgbClr val="0000FF"/>
                </a:solidFill>
                <a:latin typeface="Cambria" pitchFamily="18" charset="0"/>
              </a:rPr>
              <a:t>cwnd</a:t>
            </a:r>
            <a:r>
              <a:rPr lang="en-US" dirty="0" smtClean="0">
                <a:solidFill>
                  <a:srgbClr val="0000FF"/>
                </a:solidFill>
                <a:latin typeface="Cambria" pitchFamily="18" charset="0"/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  <a:latin typeface="Cambria" pitchFamily="18" charset="0"/>
              </a:rPr>
              <a:t>cur</a:t>
            </a:r>
            <a:r>
              <a:rPr lang="en-US" dirty="0" err="1" smtClean="0">
                <a:solidFill>
                  <a:srgbClr val="0000FF"/>
                </a:solidFill>
                <a:latin typeface="Cambria" pitchFamily="18" charset="0"/>
              </a:rPr>
              <a:t>RTT</a:t>
            </a:r>
            <a:endParaRPr lang="en-US" dirty="0" smtClean="0">
              <a:solidFill>
                <a:srgbClr val="0000FF"/>
              </a:solidFill>
              <a:latin typeface="Cambria" pitchFamily="18" charset="0"/>
            </a:endParaRPr>
          </a:p>
          <a:p>
            <a:pPr lvl="1"/>
            <a:r>
              <a:rPr lang="en-US" dirty="0"/>
              <a:t>n</a:t>
            </a:r>
            <a:r>
              <a:rPr lang="en-US" dirty="0" smtClean="0"/>
              <a:t>o-congestion: </a:t>
            </a:r>
            <a:r>
              <a:rPr lang="en-US" dirty="0" err="1" smtClean="0">
                <a:solidFill>
                  <a:srgbClr val="0000FF"/>
                </a:solidFill>
                <a:latin typeface="Cambria" pitchFamily="18" charset="0"/>
              </a:rPr>
              <a:t>cwnd</a:t>
            </a:r>
            <a:r>
              <a:rPr lang="en-US" dirty="0" smtClean="0">
                <a:solidFill>
                  <a:srgbClr val="0000FF"/>
                </a:solidFill>
                <a:latin typeface="Cambria" pitchFamily="18" charset="0"/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  <a:latin typeface="Cambria" pitchFamily="18" charset="0"/>
              </a:rPr>
              <a:t>min</a:t>
            </a:r>
            <a:r>
              <a:rPr lang="en-US" dirty="0" err="1" smtClean="0">
                <a:solidFill>
                  <a:srgbClr val="0000FF"/>
                </a:solidFill>
                <a:latin typeface="Cambria" pitchFamily="18" charset="0"/>
              </a:rPr>
              <a:t>RTT</a:t>
            </a:r>
            <a:endParaRPr lang="en-US" dirty="0" smtClean="0">
              <a:solidFill>
                <a:srgbClr val="0000FF"/>
              </a:solidFill>
              <a:latin typeface="Cambria" pitchFamily="18" charset="0"/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ubtracting gives </a:t>
            </a:r>
            <a:r>
              <a:rPr lang="en-US" b="1" dirty="0" smtClean="0">
                <a:solidFill>
                  <a:srgbClr val="0000FF"/>
                </a:solidFill>
              </a:rPr>
              <a:t>difference</a:t>
            </a:r>
          </a:p>
          <a:p>
            <a:pPr lvl="1"/>
            <a:endParaRPr lang="en-US" sz="500" dirty="0">
              <a:solidFill>
                <a:srgbClr val="0070C0"/>
              </a:solidFill>
            </a:endParaRPr>
          </a:p>
          <a:p>
            <a:r>
              <a:rPr lang="en-US" dirty="0" smtClean="0"/>
              <a:t>Each acknowledgement: compare </a:t>
            </a:r>
            <a:r>
              <a:rPr lang="en-US" b="1" dirty="0" smtClean="0">
                <a:solidFill>
                  <a:srgbClr val="0000FF"/>
                </a:solidFill>
              </a:rPr>
              <a:t>difference</a:t>
            </a:r>
            <a:r>
              <a:rPr lang="en-US" dirty="0" smtClean="0"/>
              <a:t> to some </a:t>
            </a:r>
            <a:r>
              <a:rPr lang="en-US" dirty="0" smtClean="0">
                <a:solidFill>
                  <a:srgbClr val="0000FF"/>
                </a:solidFill>
              </a:rPr>
              <a:t>threshold</a:t>
            </a:r>
            <a:r>
              <a:rPr lang="en-US" dirty="0" smtClean="0"/>
              <a:t> (say 3 packets/sec)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rgbClr val="0070C0"/>
                </a:solidFill>
              </a:rPr>
              <a:t>smaller</a:t>
            </a:r>
            <a:r>
              <a:rPr lang="en-US" dirty="0" smtClean="0"/>
              <a:t>, then </a:t>
            </a:r>
            <a:r>
              <a:rPr lang="en-US" dirty="0" smtClean="0">
                <a:solidFill>
                  <a:srgbClr val="0070C0"/>
                </a:solidFill>
              </a:rPr>
              <a:t>increase</a:t>
            </a:r>
            <a:r>
              <a:rPr lang="en-US" dirty="0" smtClean="0"/>
              <a:t> </a:t>
            </a:r>
            <a:r>
              <a:rPr lang="en-US" dirty="0" err="1" smtClean="0">
                <a:latin typeface="Cambria" pitchFamily="18" charset="0"/>
              </a:rPr>
              <a:t>cwnd</a:t>
            </a:r>
            <a:r>
              <a:rPr lang="en-US" dirty="0" smtClean="0"/>
              <a:t> by </a:t>
            </a:r>
            <a:r>
              <a:rPr lang="en-US" dirty="0" smtClean="0"/>
              <a:t>1 (close to ideal)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rgbClr val="0070C0"/>
                </a:solidFill>
              </a:rPr>
              <a:t>larger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decrease</a:t>
            </a:r>
            <a:r>
              <a:rPr lang="en-US" dirty="0" smtClean="0"/>
              <a:t> </a:t>
            </a:r>
            <a:r>
              <a:rPr lang="en-US" dirty="0" err="1">
                <a:latin typeface="Cambria" pitchFamily="18" charset="0"/>
              </a:rPr>
              <a:t>cwnd</a:t>
            </a:r>
            <a:r>
              <a:rPr lang="en-US" dirty="0"/>
              <a:t> </a:t>
            </a:r>
            <a:r>
              <a:rPr lang="en-US" dirty="0" smtClean="0"/>
              <a:t>by </a:t>
            </a:r>
            <a:r>
              <a:rPr lang="en-US" dirty="0" smtClean="0"/>
              <a:t>1 (far from ideal)</a:t>
            </a:r>
            <a:endParaRPr lang="en-US" dirty="0" smtClean="0"/>
          </a:p>
          <a:p>
            <a:pPr lvl="1"/>
            <a:r>
              <a:rPr lang="en-US" dirty="0" smtClean="0"/>
              <a:t>If the </a:t>
            </a:r>
            <a:r>
              <a:rPr lang="en-US" dirty="0" smtClean="0">
                <a:solidFill>
                  <a:srgbClr val="0070C0"/>
                </a:solidFill>
              </a:rPr>
              <a:t>same</a:t>
            </a:r>
            <a:r>
              <a:rPr lang="en-US" dirty="0" smtClean="0"/>
              <a:t>, keep </a:t>
            </a:r>
            <a:r>
              <a:rPr lang="en-US" dirty="0" err="1">
                <a:latin typeface="Cambria" pitchFamily="18" charset="0"/>
              </a:rPr>
              <a:t>cwnd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same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Vegas: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4419600" cy="4000500"/>
          </a:xfrm>
        </p:spPr>
        <p:txBody>
          <a:bodyPr/>
          <a:lstStyle/>
          <a:p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Assume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min</a:t>
            </a:r>
            <a:r>
              <a:rPr lang="en-US" sz="2000" dirty="0" err="1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RTT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 never changes (50 </a:t>
            </a:r>
            <a:r>
              <a:rPr lang="en-US" sz="2000" dirty="0" err="1" smtClean="0">
                <a:latin typeface="Comic Sans MS" charset="0"/>
                <a:ea typeface="Comic Sans MS" charset="0"/>
                <a:cs typeface="Comic Sans MS" charset="0"/>
              </a:rPr>
              <a:t>ms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Initially: Sends 5 packets</a:t>
            </a:r>
          </a:p>
          <a:p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@Time 1: first ACK comes back, </a:t>
            </a:r>
            <a:r>
              <a:rPr lang="en-US" sz="2000" dirty="0" err="1" smtClean="0">
                <a:latin typeface="Comic Sans MS" charset="0"/>
                <a:ea typeface="Comic Sans MS" charset="0"/>
                <a:cs typeface="Comic Sans MS" charset="0"/>
              </a:rPr>
              <a:t>curRTT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 = 51 </a:t>
            </a:r>
            <a:r>
              <a:rPr lang="en-US" sz="2000" dirty="0" err="1" smtClean="0">
                <a:latin typeface="Comic Sans MS" charset="0"/>
                <a:ea typeface="Comic Sans MS" charset="0"/>
                <a:cs typeface="Comic Sans MS" charset="0"/>
              </a:rPr>
              <a:t>ms</a:t>
            </a:r>
            <a:endParaRPr lang="en-US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t</a:t>
            </a:r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hroughput = 5/51 </a:t>
            </a:r>
            <a:r>
              <a:rPr lang="en-US" sz="1800" dirty="0" err="1" smtClean="0">
                <a:latin typeface="Comic Sans MS" charset="0"/>
                <a:ea typeface="Comic Sans MS" charset="0"/>
                <a:cs typeface="Comic Sans MS" charset="0"/>
              </a:rPr>
              <a:t>ms</a:t>
            </a:r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 = 98.03 </a:t>
            </a:r>
            <a:r>
              <a:rPr lang="en-US" sz="1800" dirty="0" err="1" smtClean="0">
                <a:latin typeface="Comic Sans MS" charset="0"/>
                <a:ea typeface="Comic Sans MS" charset="0"/>
                <a:cs typeface="Comic Sans MS" charset="0"/>
              </a:rPr>
              <a:t>pkts</a:t>
            </a:r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/sec</a:t>
            </a:r>
          </a:p>
          <a:p>
            <a:pPr lvl="1"/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n</a:t>
            </a:r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o-congestion throughput = 5/50 = 100 </a:t>
            </a:r>
            <a:r>
              <a:rPr lang="en-US" sz="1800" dirty="0" err="1" smtClean="0">
                <a:latin typeface="Comic Sans MS" charset="0"/>
                <a:ea typeface="Comic Sans MS" charset="0"/>
                <a:cs typeface="Comic Sans MS" charset="0"/>
              </a:rPr>
              <a:t>pkts</a:t>
            </a:r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/sec</a:t>
            </a:r>
          </a:p>
          <a:p>
            <a:pPr lvl="1"/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100 - 98.03 = 1.97 &lt; 3</a:t>
            </a:r>
          </a:p>
          <a:p>
            <a:pPr lvl="1"/>
            <a:r>
              <a:rPr lang="en-US" sz="1800" b="1" dirty="0" err="1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1800" b="1" dirty="0" err="1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wnd</a:t>
            </a:r>
            <a:r>
              <a:rPr lang="en-US" sz="1800" b="1" dirty="0" smtClean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++ (6)</a:t>
            </a:r>
            <a:endParaRPr lang="en-US" sz="1800" b="1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@Time 2: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s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econd ACK comes back, </a:t>
            </a:r>
            <a:r>
              <a:rPr lang="en-US" sz="2000" dirty="0" err="1" smtClean="0">
                <a:latin typeface="Comic Sans MS" charset="0"/>
                <a:ea typeface="Comic Sans MS" charset="0"/>
                <a:cs typeface="Comic Sans MS" charset="0"/>
              </a:rPr>
              <a:t>curRTT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 = 50.5 </a:t>
            </a:r>
            <a:r>
              <a:rPr lang="en-US" sz="2000" dirty="0" err="1" smtClean="0">
                <a:latin typeface="Comic Sans MS" charset="0"/>
                <a:ea typeface="Comic Sans MS" charset="0"/>
                <a:cs typeface="Comic Sans MS" charset="0"/>
              </a:rPr>
              <a:t>ms</a:t>
            </a:r>
            <a:endParaRPr lang="en-US" sz="2000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t="3424" b="1998"/>
          <a:stretch/>
        </p:blipFill>
        <p:spPr bwMode="auto">
          <a:xfrm>
            <a:off x="4800600" y="1905000"/>
            <a:ext cx="4077133" cy="301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5030569"/>
            <a:ext cx="46863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ea typeface="Comic Sans MS" charset="0"/>
                <a:cs typeface="Comic Sans MS" charset="0"/>
              </a:rPr>
              <a:t>throughput = </a:t>
            </a:r>
            <a:r>
              <a:rPr lang="en-US" dirty="0" smtClean="0">
                <a:ea typeface="Comic Sans MS" charset="0"/>
                <a:cs typeface="Comic Sans MS" charset="0"/>
              </a:rPr>
              <a:t>6/50.5 </a:t>
            </a:r>
            <a:r>
              <a:rPr lang="en-US" dirty="0" err="1">
                <a:ea typeface="Comic Sans MS" charset="0"/>
                <a:cs typeface="Comic Sans MS" charset="0"/>
              </a:rPr>
              <a:t>ms</a:t>
            </a:r>
            <a:r>
              <a:rPr lang="en-US" dirty="0">
                <a:ea typeface="Comic Sans MS" charset="0"/>
                <a:cs typeface="Comic Sans MS" charset="0"/>
              </a:rPr>
              <a:t> = </a:t>
            </a:r>
            <a:r>
              <a:rPr lang="en-US" dirty="0" smtClean="0">
                <a:ea typeface="Comic Sans MS" charset="0"/>
                <a:cs typeface="Comic Sans MS" charset="0"/>
              </a:rPr>
              <a:t>118.81 </a:t>
            </a:r>
            <a:r>
              <a:rPr lang="en-US" dirty="0" err="1">
                <a:ea typeface="Comic Sans MS" charset="0"/>
                <a:cs typeface="Comic Sans MS" charset="0"/>
              </a:rPr>
              <a:t>pkts</a:t>
            </a:r>
            <a:r>
              <a:rPr lang="en-US" dirty="0">
                <a:ea typeface="Comic Sans MS" charset="0"/>
                <a:cs typeface="Comic Sans MS" charset="0"/>
              </a:rPr>
              <a:t>/sec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ea typeface="Comic Sans MS" charset="0"/>
                <a:cs typeface="Comic Sans MS" charset="0"/>
              </a:rPr>
              <a:t>no-congestion throughput = </a:t>
            </a:r>
            <a:r>
              <a:rPr lang="en-US" dirty="0" smtClean="0">
                <a:ea typeface="Comic Sans MS" charset="0"/>
                <a:cs typeface="Comic Sans MS" charset="0"/>
              </a:rPr>
              <a:t>6/50 </a:t>
            </a:r>
            <a:r>
              <a:rPr lang="en-US" dirty="0">
                <a:ea typeface="Comic Sans MS" charset="0"/>
                <a:cs typeface="Comic Sans MS" charset="0"/>
              </a:rPr>
              <a:t>= </a:t>
            </a:r>
            <a:r>
              <a:rPr lang="en-US" dirty="0" smtClean="0">
                <a:ea typeface="Comic Sans MS" charset="0"/>
                <a:cs typeface="Comic Sans MS" charset="0"/>
              </a:rPr>
              <a:t>120 </a:t>
            </a:r>
            <a:r>
              <a:rPr lang="en-US" dirty="0" err="1">
                <a:ea typeface="Comic Sans MS" charset="0"/>
                <a:cs typeface="Comic Sans MS" charset="0"/>
              </a:rPr>
              <a:t>pkts</a:t>
            </a:r>
            <a:r>
              <a:rPr lang="en-US" dirty="0">
                <a:ea typeface="Comic Sans MS" charset="0"/>
                <a:cs typeface="Comic Sans MS" charset="0"/>
              </a:rPr>
              <a:t>/sec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ea typeface="Comic Sans MS" charset="0"/>
                <a:cs typeface="Comic Sans MS" charset="0"/>
              </a:rPr>
              <a:t>120 – 118.81 </a:t>
            </a:r>
            <a:r>
              <a:rPr lang="en-US" dirty="0">
                <a:ea typeface="Comic Sans MS" charset="0"/>
                <a:cs typeface="Comic Sans MS" charset="0"/>
              </a:rPr>
              <a:t>= </a:t>
            </a:r>
            <a:r>
              <a:rPr lang="en-US" dirty="0" smtClean="0">
                <a:ea typeface="Comic Sans MS" charset="0"/>
                <a:cs typeface="Comic Sans MS" charset="0"/>
              </a:rPr>
              <a:t>1.19 </a:t>
            </a:r>
            <a:r>
              <a:rPr lang="en-US" dirty="0">
                <a:ea typeface="Comic Sans MS" charset="0"/>
                <a:cs typeface="Comic Sans MS" charset="0"/>
              </a:rPr>
              <a:t>&lt; 3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err="1">
                <a:solidFill>
                  <a:srgbClr val="0000FF"/>
                </a:solidFill>
                <a:ea typeface="Comic Sans MS" charset="0"/>
                <a:cs typeface="Comic Sans MS" charset="0"/>
              </a:rPr>
              <a:t>cwnd</a:t>
            </a:r>
            <a:r>
              <a:rPr lang="en-US" b="1" dirty="0">
                <a:solidFill>
                  <a:srgbClr val="0000FF"/>
                </a:solidFill>
                <a:ea typeface="Comic Sans MS" charset="0"/>
                <a:cs typeface="Comic Sans MS" charset="0"/>
              </a:rPr>
              <a:t>++ </a:t>
            </a:r>
            <a:r>
              <a:rPr lang="en-US" b="1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(7)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9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Vegas: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5867400" cy="3741420"/>
          </a:xfrm>
        </p:spPr>
        <p:txBody>
          <a:bodyPr/>
          <a:lstStyle/>
          <a:p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@Time 3 &amp; 4: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i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ncrease </a:t>
            </a:r>
            <a:r>
              <a:rPr lang="en-US" sz="2000" dirty="0" err="1" smtClean="0">
                <a:latin typeface="Comic Sans MS" charset="0"/>
                <a:ea typeface="Comic Sans MS" charset="0"/>
                <a:cs typeface="Comic Sans MS" charset="0"/>
              </a:rPr>
              <a:t>cwnd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 to </a:t>
            </a:r>
            <a:r>
              <a:rPr lang="en-US" sz="2000" b="1" dirty="0" smtClean="0">
                <a:latin typeface="Comic Sans MS" charset="0"/>
                <a:ea typeface="Comic Sans MS" charset="0"/>
                <a:cs typeface="Comic Sans MS" charset="0"/>
              </a:rPr>
              <a:t>9</a:t>
            </a:r>
          </a:p>
          <a:p>
            <a:pPr marL="244927" lvl="1" indent="0">
              <a:buNone/>
            </a:pP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@Time 5: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f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ifth ACK comes back, </a:t>
            </a:r>
            <a:r>
              <a:rPr lang="en-US" sz="2000" dirty="0" err="1" smtClean="0">
                <a:latin typeface="Comic Sans MS" charset="0"/>
                <a:ea typeface="Comic Sans MS" charset="0"/>
                <a:cs typeface="Comic Sans MS" charset="0"/>
              </a:rPr>
              <a:t>curRTT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 = 50.8 </a:t>
            </a:r>
            <a:r>
              <a:rPr lang="en-US" sz="2000" dirty="0" err="1" smtClean="0">
                <a:latin typeface="Comic Sans MS" charset="0"/>
                <a:ea typeface="Comic Sans MS" charset="0"/>
                <a:cs typeface="Comic Sans MS" charset="0"/>
              </a:rPr>
              <a:t>ms</a:t>
            </a:r>
            <a:endParaRPr lang="en-US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@Time 6: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s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ixth ACK, </a:t>
            </a:r>
            <a:r>
              <a:rPr lang="en-US" sz="2000" dirty="0" err="1" smtClean="0">
                <a:latin typeface="Comic Sans MS" charset="0"/>
                <a:ea typeface="Comic Sans MS" charset="0"/>
                <a:cs typeface="Comic Sans MS" charset="0"/>
              </a:rPr>
              <a:t>curRTT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 = 51.8 </a:t>
            </a:r>
            <a:r>
              <a:rPr lang="en-US" sz="2000" dirty="0" err="1" smtClean="0">
                <a:latin typeface="Comic Sans MS" charset="0"/>
                <a:ea typeface="Comic Sans MS" charset="0"/>
                <a:cs typeface="Comic Sans MS" charset="0"/>
              </a:rPr>
              <a:t>ms</a:t>
            </a:r>
            <a:endParaRPr lang="en-US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r>
              <a:rPr lang="en-US" sz="1800" dirty="0">
                <a:ea typeface="Comic Sans MS" charset="0"/>
                <a:cs typeface="Comic Sans MS" charset="0"/>
              </a:rPr>
              <a:t>throughput = </a:t>
            </a:r>
            <a:r>
              <a:rPr lang="en-US" sz="1800" dirty="0" smtClean="0">
                <a:ea typeface="Comic Sans MS" charset="0"/>
                <a:cs typeface="Comic Sans MS" charset="0"/>
              </a:rPr>
              <a:t>9/51.8 </a:t>
            </a:r>
            <a:r>
              <a:rPr lang="en-US" sz="1800" dirty="0" err="1">
                <a:ea typeface="Comic Sans MS" charset="0"/>
                <a:cs typeface="Comic Sans MS" charset="0"/>
              </a:rPr>
              <a:t>ms</a:t>
            </a:r>
            <a:r>
              <a:rPr lang="en-US" sz="1800" dirty="0">
                <a:ea typeface="Comic Sans MS" charset="0"/>
                <a:cs typeface="Comic Sans MS" charset="0"/>
              </a:rPr>
              <a:t> = </a:t>
            </a:r>
            <a:r>
              <a:rPr lang="en-US" sz="1800" dirty="0" smtClean="0">
                <a:ea typeface="Comic Sans MS" charset="0"/>
                <a:cs typeface="Comic Sans MS" charset="0"/>
              </a:rPr>
              <a:t>173.7 </a:t>
            </a:r>
            <a:r>
              <a:rPr lang="en-US" sz="1800" dirty="0" err="1" smtClean="0">
                <a:ea typeface="Comic Sans MS" charset="0"/>
                <a:cs typeface="Comic Sans MS" charset="0"/>
              </a:rPr>
              <a:t>pkts</a:t>
            </a:r>
            <a:r>
              <a:rPr lang="en-US" sz="1800" dirty="0" smtClean="0">
                <a:ea typeface="Comic Sans MS" charset="0"/>
                <a:cs typeface="Comic Sans MS" charset="0"/>
              </a:rPr>
              <a:t>/sec</a:t>
            </a:r>
          </a:p>
          <a:p>
            <a:pPr lvl="1"/>
            <a:r>
              <a:rPr lang="is-IS" sz="1800" smtClean="0">
                <a:ea typeface="Comic Sans MS" charset="0"/>
                <a:cs typeface="Comic Sans MS" charset="0"/>
              </a:rPr>
              <a:t>…</a:t>
            </a:r>
            <a:endParaRPr lang="en-US" sz="1800" dirty="0">
              <a:ea typeface="Comic Sans MS" charset="0"/>
              <a:cs typeface="Comic Sans MS" charset="0"/>
            </a:endParaRPr>
          </a:p>
          <a:p>
            <a:pPr lvl="1"/>
            <a:endParaRPr lang="en-US" sz="1800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30" y="1544027"/>
            <a:ext cx="2756113" cy="23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15" y="4114800"/>
            <a:ext cx="2410443" cy="232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8715" y="3099137"/>
            <a:ext cx="4686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ea typeface="Comic Sans MS" charset="0"/>
                <a:cs typeface="Comic Sans MS" charset="0"/>
              </a:rPr>
              <a:t>throughput = </a:t>
            </a:r>
            <a:r>
              <a:rPr lang="en-US" dirty="0" smtClean="0">
                <a:ea typeface="Comic Sans MS" charset="0"/>
                <a:cs typeface="Comic Sans MS" charset="0"/>
              </a:rPr>
              <a:t>9/50.8 </a:t>
            </a:r>
            <a:r>
              <a:rPr lang="en-US" dirty="0" err="1">
                <a:ea typeface="Comic Sans MS" charset="0"/>
                <a:cs typeface="Comic Sans MS" charset="0"/>
              </a:rPr>
              <a:t>ms</a:t>
            </a:r>
            <a:r>
              <a:rPr lang="en-US" dirty="0">
                <a:ea typeface="Comic Sans MS" charset="0"/>
                <a:cs typeface="Comic Sans MS" charset="0"/>
              </a:rPr>
              <a:t> = </a:t>
            </a:r>
            <a:r>
              <a:rPr lang="en-US" dirty="0" smtClean="0">
                <a:ea typeface="Comic Sans MS" charset="0"/>
                <a:cs typeface="Comic Sans MS" charset="0"/>
              </a:rPr>
              <a:t>177 </a:t>
            </a:r>
            <a:r>
              <a:rPr lang="en-US" dirty="0" err="1">
                <a:ea typeface="Comic Sans MS" charset="0"/>
                <a:cs typeface="Comic Sans MS" charset="0"/>
              </a:rPr>
              <a:t>pkts</a:t>
            </a:r>
            <a:r>
              <a:rPr lang="en-US" dirty="0">
                <a:ea typeface="Comic Sans MS" charset="0"/>
                <a:cs typeface="Comic Sans MS" charset="0"/>
              </a:rPr>
              <a:t>/sec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ea typeface="Comic Sans MS" charset="0"/>
                <a:cs typeface="Comic Sans MS" charset="0"/>
              </a:rPr>
              <a:t>no-congestion throughput = 9</a:t>
            </a:r>
            <a:r>
              <a:rPr lang="en-US" dirty="0" smtClean="0">
                <a:ea typeface="Comic Sans MS" charset="0"/>
                <a:cs typeface="Comic Sans MS" charset="0"/>
              </a:rPr>
              <a:t>/50 </a:t>
            </a:r>
            <a:r>
              <a:rPr lang="en-US" dirty="0">
                <a:ea typeface="Comic Sans MS" charset="0"/>
                <a:cs typeface="Comic Sans MS" charset="0"/>
              </a:rPr>
              <a:t>= </a:t>
            </a:r>
            <a:r>
              <a:rPr lang="en-US" dirty="0" smtClean="0">
                <a:ea typeface="Comic Sans MS" charset="0"/>
                <a:cs typeface="Comic Sans MS" charset="0"/>
              </a:rPr>
              <a:t>180 </a:t>
            </a:r>
            <a:r>
              <a:rPr lang="en-US" dirty="0" err="1">
                <a:ea typeface="Comic Sans MS" charset="0"/>
                <a:cs typeface="Comic Sans MS" charset="0"/>
              </a:rPr>
              <a:t>pkts</a:t>
            </a:r>
            <a:r>
              <a:rPr lang="en-US" dirty="0">
                <a:ea typeface="Comic Sans MS" charset="0"/>
                <a:cs typeface="Comic Sans MS" charset="0"/>
              </a:rPr>
              <a:t>/sec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ea typeface="Comic Sans MS" charset="0"/>
                <a:cs typeface="Comic Sans MS" charset="0"/>
              </a:rPr>
              <a:t>177 – 180 </a:t>
            </a:r>
            <a:r>
              <a:rPr lang="en-US" dirty="0">
                <a:ea typeface="Comic Sans MS" charset="0"/>
                <a:cs typeface="Comic Sans MS" charset="0"/>
              </a:rPr>
              <a:t>= </a:t>
            </a:r>
            <a:r>
              <a:rPr lang="en-US" dirty="0" smtClean="0">
                <a:ea typeface="Comic Sans MS" charset="0"/>
                <a:cs typeface="Comic Sans MS" charset="0"/>
              </a:rPr>
              <a:t>3 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err="1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cwnd</a:t>
            </a:r>
            <a:r>
              <a:rPr lang="en-US" b="1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 stays the same (9)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7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Vegas: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70 &amp; 80 </a:t>
            </a:r>
            <a:r>
              <a:rPr lang="en-US" dirty="0" err="1" smtClean="0"/>
              <a:t>ms</a:t>
            </a:r>
            <a:r>
              <a:rPr lang="en-US" dirty="0" smtClean="0"/>
              <a:t>: Decrease </a:t>
            </a:r>
            <a:r>
              <a:rPr lang="en-US" dirty="0" err="1" smtClean="0"/>
              <a:t>cwnd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>
                <a:latin typeface="Cambria" pitchFamily="18" charset="0"/>
              </a:rPr>
              <a:t>cwnd</a:t>
            </a:r>
            <a:r>
              <a:rPr lang="en-US" dirty="0" smtClean="0"/>
              <a:t> over time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Objective is to get congestion to reasonable level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veryone </a:t>
            </a:r>
            <a:r>
              <a:rPr lang="en-US" dirty="0" smtClean="0"/>
              <a:t>has to accept certain amount below threshold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599"/>
            <a:ext cx="4343400" cy="256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1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Reno </a:t>
            </a:r>
            <a:r>
              <a:rPr lang="en-US" dirty="0" smtClean="0"/>
              <a:t>vs</a:t>
            </a:r>
            <a:r>
              <a:rPr lang="en-US" dirty="0" smtClean="0"/>
              <a:t>. Vegas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4500"/>
            <a:ext cx="8229600" cy="40957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Zoomed out view over time: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TCP Vegas generally smoothens the trajectory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hows </a:t>
            </a:r>
            <a:r>
              <a:rPr lang="en-US" dirty="0" smtClean="0"/>
              <a:t>advantage of using non-binary congestion signal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epends </a:t>
            </a:r>
            <a:r>
              <a:rPr lang="en-US" dirty="0" smtClean="0"/>
              <a:t>on parameters!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5105400" cy="224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41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1650"/>
            <a:ext cx="8305800" cy="42291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Think back to Distributed Power </a:t>
            </a:r>
            <a:r>
              <a:rPr lang="en-US" sz="2000" dirty="0" smtClean="0"/>
              <a:t>Control (DPC)</a:t>
            </a:r>
            <a:endParaRPr lang="en-US" sz="2000" dirty="0" smtClean="0"/>
          </a:p>
          <a:p>
            <a:pPr lvl="1"/>
            <a:r>
              <a:rPr lang="en-US" sz="1800" dirty="0"/>
              <a:t>o</a:t>
            </a:r>
            <a:r>
              <a:rPr lang="en-US" sz="1800" dirty="0" smtClean="0"/>
              <a:t>bjective</a:t>
            </a:r>
            <a:r>
              <a:rPr lang="en-US" sz="1800" dirty="0" smtClean="0"/>
              <a:t>: Match measured to desired </a:t>
            </a:r>
            <a:r>
              <a:rPr lang="en-US" sz="1800" dirty="0" smtClean="0">
                <a:solidFill>
                  <a:srgbClr val="0070C0"/>
                </a:solidFill>
              </a:rPr>
              <a:t>SIRs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iterative and </a:t>
            </a:r>
            <a:r>
              <a:rPr lang="en-US" sz="1800" dirty="0" smtClean="0">
                <a:solidFill>
                  <a:srgbClr val="0070C0"/>
                </a:solidFill>
              </a:rPr>
              <a:t>d</a:t>
            </a:r>
            <a:r>
              <a:rPr lang="en-US" sz="1800" dirty="0" smtClean="0">
                <a:solidFill>
                  <a:srgbClr val="0070C0"/>
                </a:solidFill>
              </a:rPr>
              <a:t>istributed</a:t>
            </a:r>
            <a:endParaRPr lang="en-US" sz="1800" dirty="0" smtClean="0"/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an </a:t>
            </a:r>
            <a:r>
              <a:rPr lang="en-US" sz="1800" dirty="0" smtClean="0"/>
              <a:t>reach </a:t>
            </a:r>
            <a:r>
              <a:rPr lang="en-US" sz="1800" dirty="0" smtClean="0">
                <a:solidFill>
                  <a:srgbClr val="0070C0"/>
                </a:solidFill>
              </a:rPr>
              <a:t>equilibrium</a:t>
            </a:r>
            <a:r>
              <a:rPr lang="en-US" sz="1800" dirty="0" smtClean="0"/>
              <a:t> among transmitters</a:t>
            </a:r>
          </a:p>
          <a:p>
            <a:pPr lvl="1"/>
            <a:endParaRPr lang="en-US" sz="550" dirty="0"/>
          </a:p>
          <a:p>
            <a:r>
              <a:rPr lang="en-US" sz="2000" dirty="0" smtClean="0"/>
              <a:t>Distributed Congestion Control</a:t>
            </a:r>
          </a:p>
          <a:p>
            <a:pPr lvl="1"/>
            <a:r>
              <a:rPr lang="en-US" sz="1800" dirty="0"/>
              <a:t>o</a:t>
            </a:r>
            <a:r>
              <a:rPr lang="en-US" sz="1800" dirty="0" smtClean="0"/>
              <a:t>bjective</a:t>
            </a:r>
            <a:r>
              <a:rPr lang="en-US" sz="1800" dirty="0" smtClean="0"/>
              <a:t>: </a:t>
            </a:r>
            <a:r>
              <a:rPr lang="en-US" sz="1800" b="1" dirty="0" smtClean="0"/>
              <a:t>match</a:t>
            </a:r>
            <a:r>
              <a:rPr lang="en-US" sz="1800" dirty="0" smtClean="0"/>
              <a:t> </a:t>
            </a:r>
            <a:r>
              <a:rPr lang="en-US" sz="1800" dirty="0" smtClean="0"/>
              <a:t>measured to desired </a:t>
            </a:r>
            <a:r>
              <a:rPr lang="en-US" sz="1800" dirty="0" smtClean="0">
                <a:solidFill>
                  <a:srgbClr val="0070C0"/>
                </a:solidFill>
              </a:rPr>
              <a:t>transmission rates</a:t>
            </a:r>
            <a:endParaRPr lang="en-US" sz="1800" dirty="0" smtClean="0"/>
          </a:p>
          <a:p>
            <a:pPr lvl="1"/>
            <a:endParaRPr lang="en-US" sz="65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95800" y="4014604"/>
            <a:ext cx="4489450" cy="28281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42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Protocol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5208992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5-layer model</a:t>
            </a: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Physical layer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etwork medium (fiber, wireless, …)</a:t>
            </a:r>
          </a:p>
          <a:p>
            <a:endParaRPr lang="en-US" sz="500" dirty="0"/>
          </a:p>
          <a:p>
            <a:r>
              <a:rPr lang="en-US" smtClean="0">
                <a:solidFill>
                  <a:srgbClr val="0070C0"/>
                </a:solidFill>
              </a:rPr>
              <a:t>Link (MAC) layer 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/>
              <a:t>m</a:t>
            </a:r>
            <a:r>
              <a:rPr lang="en-US" dirty="0" smtClean="0"/>
              <a:t>anage access to network medium (802.2, 802.11, etc.)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Network layer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andles routing (</a:t>
            </a:r>
            <a:r>
              <a:rPr lang="en-US" dirty="0" smtClean="0">
                <a:solidFill>
                  <a:srgbClr val="0070C0"/>
                </a:solidFill>
              </a:rPr>
              <a:t>IP</a:t>
            </a:r>
            <a:r>
              <a:rPr lang="en-US" dirty="0" smtClean="0"/>
              <a:t>)</a:t>
            </a:r>
          </a:p>
          <a:p>
            <a:pPr lvl="1"/>
            <a:endParaRPr lang="en-US" sz="500" dirty="0"/>
          </a:p>
          <a:p>
            <a:r>
              <a:rPr lang="en-US" dirty="0" smtClean="0">
                <a:solidFill>
                  <a:srgbClr val="0070C0"/>
                </a:solidFill>
              </a:rPr>
              <a:t>Transport layer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nd-to-end management (</a:t>
            </a:r>
            <a:r>
              <a:rPr lang="en-US" dirty="0" smtClean="0">
                <a:solidFill>
                  <a:srgbClr val="0070C0"/>
                </a:solidFill>
              </a:rPr>
              <a:t>TCP</a:t>
            </a:r>
            <a:r>
              <a:rPr lang="en-US" dirty="0" smtClean="0"/>
              <a:t>)</a:t>
            </a:r>
          </a:p>
          <a:p>
            <a:pPr lvl="1"/>
            <a:endParaRPr lang="en-US" sz="500" dirty="0"/>
          </a:p>
          <a:p>
            <a:r>
              <a:rPr lang="en-US" dirty="0" smtClean="0">
                <a:solidFill>
                  <a:srgbClr val="0070C0"/>
                </a:solidFill>
              </a:rPr>
              <a:t>Application layer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we interact with (e.g., </a:t>
            </a:r>
            <a:r>
              <a:rPr lang="en-US" dirty="0" smtClean="0">
                <a:solidFill>
                  <a:srgbClr val="0070C0"/>
                </a:solidFill>
              </a:rPr>
              <a:t>HTTP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67" y="1603965"/>
            <a:ext cx="279406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23365"/>
            <a:ext cx="3886200" cy="235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9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Protocol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980392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Each layer …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rovides service to layer </a:t>
            </a:r>
            <a:r>
              <a:rPr lang="en-US" dirty="0" smtClean="0">
                <a:solidFill>
                  <a:srgbClr val="0000FF"/>
                </a:solidFill>
              </a:rPr>
              <a:t>above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ses service from layer </a:t>
            </a:r>
            <a:r>
              <a:rPr lang="en-US" dirty="0" smtClean="0">
                <a:solidFill>
                  <a:srgbClr val="0000FF"/>
                </a:solidFill>
              </a:rPr>
              <a:t>below</a:t>
            </a:r>
          </a:p>
          <a:p>
            <a:endParaRPr lang="en-US" sz="500" dirty="0"/>
          </a:p>
          <a:p>
            <a:r>
              <a:rPr lang="en-US" dirty="0" smtClean="0"/>
              <a:t>Horizontal lines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ery complicated objects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epresent </a:t>
            </a:r>
            <a:r>
              <a:rPr lang="en-US" dirty="0" smtClean="0">
                <a:solidFill>
                  <a:srgbClr val="0000FF"/>
                </a:solidFill>
              </a:rPr>
              <a:t>limitations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what layers can do and see</a:t>
            </a:r>
          </a:p>
          <a:p>
            <a:pPr lvl="1"/>
            <a:endParaRPr lang="en-US" sz="500" dirty="0"/>
          </a:p>
          <a:p>
            <a:r>
              <a:rPr lang="en-US" dirty="0" smtClean="0"/>
              <a:t>Not “clear-cut” division</a:t>
            </a:r>
          </a:p>
          <a:p>
            <a:pPr lvl="1"/>
            <a:r>
              <a:rPr lang="en-US" dirty="0" smtClean="0"/>
              <a:t>e.g., error control (can be done at multiple layers)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nsures </a:t>
            </a:r>
            <a:r>
              <a:rPr lang="en-US" dirty="0" smtClean="0">
                <a:solidFill>
                  <a:srgbClr val="0000FF"/>
                </a:solidFill>
              </a:rPr>
              <a:t>robustness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92" y="2397883"/>
            <a:ext cx="3554008" cy="358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&amp;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398"/>
            <a:ext cx="4381500" cy="4768283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b="1" dirty="0" smtClean="0">
                <a:solidFill>
                  <a:srgbClr val="0000FF"/>
                </a:solidFill>
              </a:rPr>
              <a:t>Thin waist</a:t>
            </a:r>
            <a:r>
              <a:rPr lang="en-US" dirty="0" smtClean="0"/>
              <a:t>”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TCP/IP</a:t>
            </a:r>
            <a:r>
              <a:rPr lang="en-US" dirty="0" smtClean="0"/>
              <a:t>: stayed mostly the same</a:t>
            </a:r>
          </a:p>
          <a:p>
            <a:pPr lvl="1"/>
            <a:r>
              <a:rPr lang="en-US" dirty="0"/>
              <a:t>other layers: </a:t>
            </a:r>
            <a:r>
              <a:rPr lang="en-US" b="1" dirty="0"/>
              <a:t>evolved </a:t>
            </a:r>
            <a:r>
              <a:rPr lang="en-US" b="1" dirty="0" smtClean="0"/>
              <a:t>dramatically</a:t>
            </a:r>
            <a:endParaRPr lang="en-US" dirty="0" smtClean="0"/>
          </a:p>
          <a:p>
            <a:pPr defTabSz="457200"/>
            <a:r>
              <a:rPr lang="en-US" sz="2300" dirty="0"/>
              <a:t>Transport layer</a:t>
            </a:r>
          </a:p>
          <a:p>
            <a:pPr lvl="1" defTabSz="457200"/>
            <a:r>
              <a:rPr lang="en-US" sz="2050" dirty="0" smtClean="0">
                <a:solidFill>
                  <a:srgbClr val="0000FF"/>
                </a:solidFill>
              </a:rPr>
              <a:t>end-to-end (host-to-host)</a:t>
            </a:r>
            <a:endParaRPr lang="en-US" sz="2050" dirty="0">
              <a:solidFill>
                <a:srgbClr val="0000FF"/>
              </a:solidFill>
            </a:endParaRPr>
          </a:p>
          <a:p>
            <a:pPr lvl="1" defTabSz="457200"/>
            <a:r>
              <a:rPr lang="en-US" sz="2050" dirty="0" smtClean="0">
                <a:solidFill>
                  <a:srgbClr val="0000FF"/>
                </a:solidFill>
              </a:rPr>
              <a:t>connection-oriented</a:t>
            </a:r>
            <a:r>
              <a:rPr lang="en-US" sz="2050" dirty="0" smtClean="0"/>
              <a:t> </a:t>
            </a:r>
            <a:r>
              <a:rPr lang="en-US" sz="2050" dirty="0"/>
              <a:t>in TCP</a:t>
            </a:r>
          </a:p>
          <a:p>
            <a:pPr defTabSz="457200"/>
            <a:endParaRPr lang="en-US" sz="500" dirty="0"/>
          </a:p>
          <a:p>
            <a:pPr defTabSz="457200"/>
            <a:r>
              <a:rPr lang="en-US" sz="2300" dirty="0"/>
              <a:t>Network layer</a:t>
            </a:r>
          </a:p>
          <a:p>
            <a:pPr lvl="1" defTabSz="457200"/>
            <a:r>
              <a:rPr lang="en-US" sz="2050" dirty="0" smtClean="0">
                <a:solidFill>
                  <a:srgbClr val="0000FF"/>
                </a:solidFill>
              </a:rPr>
              <a:t>hop-by-hop</a:t>
            </a:r>
            <a:endParaRPr lang="en-US" sz="2050" dirty="0">
              <a:solidFill>
                <a:srgbClr val="0000FF"/>
              </a:solidFill>
            </a:endParaRPr>
          </a:p>
          <a:p>
            <a:pPr lvl="1" defTabSz="457200"/>
            <a:r>
              <a:rPr lang="en-US" sz="2050" dirty="0" smtClean="0">
                <a:solidFill>
                  <a:srgbClr val="0000FF"/>
                </a:solidFill>
              </a:rPr>
              <a:t>connectionless</a:t>
            </a:r>
            <a:r>
              <a:rPr lang="en-US" sz="2050" dirty="0" smtClean="0"/>
              <a:t> </a:t>
            </a:r>
            <a:r>
              <a:rPr lang="en-US" sz="2050" dirty="0"/>
              <a:t>in IP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11" y="4142450"/>
            <a:ext cx="4371298" cy="265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11282" y="3390900"/>
            <a:ext cx="3886201" cy="2286000"/>
          </a:xfrm>
          <a:prstGeom prst="rect">
            <a:avLst/>
          </a:prstGeom>
        </p:spPr>
        <p:txBody>
          <a:bodyPr vert="horz" lIns="81642" tIns="40821" rIns="81642" bIns="40821">
            <a:normAutofit/>
          </a:bodyPr>
          <a:lstStyle>
            <a:lvl1pPr marL="489853" indent="-489853" algn="l" rtl="0" eaLnBrk="1" latinLnBrk="0" hangingPunct="1">
              <a:spcBef>
                <a:spcPts val="1071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9706" indent="-489853" algn="l" rtl="0" eaLnBrk="1" latinLnBrk="0" hangingPunct="1">
              <a:spcBef>
                <a:spcPts val="893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469560" indent="-408211" algn="l" rtl="0" eaLnBrk="1" latinLnBrk="0" hangingPunct="1">
              <a:spcBef>
                <a:spcPts val="893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413" indent="-408211" algn="l" rtl="0" eaLnBrk="1" latinLnBrk="0" hangingPunct="1">
              <a:spcBef>
                <a:spcPts val="71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266" indent="-408211" algn="l" rtl="0" eaLnBrk="1" latinLnBrk="0" hangingPunct="1">
              <a:spcBef>
                <a:spcPts val="536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119" indent="-326569" algn="l" rtl="0" eaLnBrk="1" latinLnBrk="0" hangingPunct="1">
              <a:spcBef>
                <a:spcPts val="536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2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688" indent="-326569" algn="l" rtl="0" eaLnBrk="1" latinLnBrk="0" hangingPunct="1">
              <a:spcBef>
                <a:spcPts val="536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2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57" indent="-326569" algn="l" rtl="0" eaLnBrk="1" latinLnBrk="0" hangingPunct="1">
              <a:spcBef>
                <a:spcPts val="536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2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8826" indent="-326569" algn="l" rtl="0" eaLnBrk="1" latinLnBrk="0" hangingPunct="1">
              <a:spcBef>
                <a:spcPts val="536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2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US" sz="2050" dirty="0"/>
          </a:p>
        </p:txBody>
      </p:sp>
      <p:pic>
        <p:nvPicPr>
          <p:cNvPr id="1028" name="Picture 4" descr="mage result for tcp/ip thin waist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60" y="1417638"/>
            <a:ext cx="1981200" cy="26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438400" y="1905000"/>
            <a:ext cx="4114800" cy="8189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/>
          <a:stretch/>
        </p:blipFill>
        <p:spPr bwMode="auto">
          <a:xfrm>
            <a:off x="3657601" y="2800030"/>
            <a:ext cx="5384452" cy="274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38300"/>
            <a:ext cx="3733800" cy="49911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Encapsulate</a:t>
            </a:r>
            <a:r>
              <a:rPr lang="en-US" dirty="0" smtClean="0"/>
              <a:t>: augment data with headers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ayload</a:t>
            </a:r>
            <a:r>
              <a:rPr lang="en-US" dirty="0" smtClean="0"/>
              <a:t>: actual content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n-US" dirty="0" smtClean="0">
                <a:solidFill>
                  <a:srgbClr val="0000FF"/>
                </a:solidFill>
              </a:rPr>
              <a:t>eader</a:t>
            </a:r>
            <a:r>
              <a:rPr lang="en-US" dirty="0" smtClean="0"/>
              <a:t>: identification and control information</a:t>
            </a:r>
          </a:p>
          <a:p>
            <a:pPr defTabSz="457200"/>
            <a:r>
              <a:rPr lang="en-US" sz="2300" dirty="0"/>
              <a:t>This creates </a:t>
            </a:r>
            <a:r>
              <a:rPr lang="en-US" sz="2300" dirty="0" smtClean="0">
                <a:solidFill>
                  <a:srgbClr val="0000FF"/>
                </a:solidFill>
              </a:rPr>
              <a:t>overhead</a:t>
            </a:r>
            <a:r>
              <a:rPr lang="en-US" sz="2300" dirty="0" smtClean="0"/>
              <a:t>, but why </a:t>
            </a:r>
            <a:r>
              <a:rPr lang="en-US" sz="2300" dirty="0"/>
              <a:t>bother?</a:t>
            </a:r>
          </a:p>
          <a:p>
            <a:pPr lvl="1" defTabSz="457200"/>
            <a:r>
              <a:rPr lang="en-US" sz="2050" dirty="0" smtClean="0"/>
              <a:t>allows </a:t>
            </a:r>
            <a:r>
              <a:rPr lang="en-US" sz="2050" dirty="0"/>
              <a:t>us to distinguish messages</a:t>
            </a:r>
          </a:p>
          <a:p>
            <a:pPr lvl="1" defTabSz="457200"/>
            <a:r>
              <a:rPr lang="en-US" sz="2050" dirty="0"/>
              <a:t>e.g.: </a:t>
            </a:r>
            <a:r>
              <a:rPr lang="en-US" sz="2050" dirty="0" smtClean="0"/>
              <a:t>layer </a:t>
            </a:r>
            <a:r>
              <a:rPr lang="en-US" sz="2050" dirty="0"/>
              <a:t>3 header contains </a:t>
            </a:r>
            <a:r>
              <a:rPr lang="en-US" sz="2050" dirty="0" err="1">
                <a:solidFill>
                  <a:srgbClr val="0000FF"/>
                </a:solidFill>
              </a:rPr>
              <a:t>src</a:t>
            </a:r>
            <a:r>
              <a:rPr lang="en-US" sz="2050" dirty="0">
                <a:solidFill>
                  <a:srgbClr val="0000FF"/>
                </a:solidFill>
              </a:rPr>
              <a:t> </a:t>
            </a:r>
            <a:r>
              <a:rPr lang="en-US" sz="2050" dirty="0"/>
              <a:t>&amp;</a:t>
            </a:r>
            <a:r>
              <a:rPr lang="en-US" sz="2050" dirty="0">
                <a:solidFill>
                  <a:srgbClr val="0000FF"/>
                </a:solidFill>
              </a:rPr>
              <a:t> </a:t>
            </a:r>
            <a:r>
              <a:rPr lang="en-US" sz="2050" dirty="0" err="1">
                <a:solidFill>
                  <a:srgbClr val="0000FF"/>
                </a:solidFill>
              </a:rPr>
              <a:t>dst</a:t>
            </a:r>
            <a:r>
              <a:rPr lang="en-US" sz="2050" dirty="0">
                <a:solidFill>
                  <a:srgbClr val="0000FF"/>
                </a:solidFill>
              </a:rPr>
              <a:t> IP </a:t>
            </a:r>
            <a:r>
              <a:rPr lang="en-US" sz="2050" dirty="0" smtClean="0">
                <a:solidFill>
                  <a:srgbClr val="0000FF"/>
                </a:solidFill>
              </a:rPr>
              <a:t>addresses </a:t>
            </a:r>
            <a:r>
              <a:rPr lang="en-US" sz="2050" dirty="0"/>
              <a:t>of next hop</a:t>
            </a:r>
          </a:p>
          <a:p>
            <a:pPr lvl="1" defTabSz="457200"/>
            <a:r>
              <a:rPr lang="en-US" sz="2050" dirty="0" smtClean="0"/>
              <a:t>essential </a:t>
            </a:r>
            <a:r>
              <a:rPr lang="en-US" sz="2050" dirty="0"/>
              <a:t>for </a:t>
            </a:r>
            <a:r>
              <a:rPr lang="en-US" sz="2050" dirty="0">
                <a:solidFill>
                  <a:srgbClr val="0000FF"/>
                </a:solidFill>
              </a:rPr>
              <a:t>packet </a:t>
            </a:r>
            <a:r>
              <a:rPr lang="en-US" sz="2050" dirty="0" smtClean="0">
                <a:solidFill>
                  <a:srgbClr val="0000FF"/>
                </a:solidFill>
              </a:rPr>
              <a:t>forwarding (switching)</a:t>
            </a:r>
            <a:endParaRPr lang="en-US" sz="2050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" y="3581400"/>
            <a:ext cx="5219700" cy="2133600"/>
          </a:xfrm>
          <a:prstGeom prst="rect">
            <a:avLst/>
          </a:prstGeom>
        </p:spPr>
        <p:txBody>
          <a:bodyPr vert="horz" lIns="81642" tIns="40821" rIns="81642" bIns="40821">
            <a:normAutofit/>
          </a:bodyPr>
          <a:lstStyle>
            <a:lvl1pPr marL="489853" indent="-489853" algn="l" rtl="0" eaLnBrk="1" latinLnBrk="0" hangingPunct="1">
              <a:spcBef>
                <a:spcPts val="1071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9706" indent="-489853" algn="l" rtl="0" eaLnBrk="1" latinLnBrk="0" hangingPunct="1">
              <a:spcBef>
                <a:spcPts val="893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469560" indent="-408211" algn="l" rtl="0" eaLnBrk="1" latinLnBrk="0" hangingPunct="1">
              <a:spcBef>
                <a:spcPts val="893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413" indent="-408211" algn="l" rtl="0" eaLnBrk="1" latinLnBrk="0" hangingPunct="1">
              <a:spcBef>
                <a:spcPts val="71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266" indent="-408211" algn="l" rtl="0" eaLnBrk="1" latinLnBrk="0" hangingPunct="1">
              <a:spcBef>
                <a:spcPts val="536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119" indent="-326569" algn="l" rtl="0" eaLnBrk="1" latinLnBrk="0" hangingPunct="1">
              <a:spcBef>
                <a:spcPts val="536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2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688" indent="-326569" algn="l" rtl="0" eaLnBrk="1" latinLnBrk="0" hangingPunct="1">
              <a:spcBef>
                <a:spcPts val="536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2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57" indent="-326569" algn="l" rtl="0" eaLnBrk="1" latinLnBrk="0" hangingPunct="1">
              <a:spcBef>
                <a:spcPts val="536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2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8826" indent="-326569" algn="l" rtl="0" eaLnBrk="1" latinLnBrk="0" hangingPunct="1">
              <a:spcBef>
                <a:spcPts val="536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2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US" sz="20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“Understanding”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14500"/>
            <a:ext cx="8686800" cy="4114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Different </a:t>
            </a:r>
            <a:r>
              <a:rPr lang="en-US" b="1" dirty="0" smtClean="0"/>
              <a:t>network elements </a:t>
            </a:r>
            <a:r>
              <a:rPr lang="en-US" dirty="0" smtClean="0"/>
              <a:t>process up to different </a:t>
            </a:r>
            <a:r>
              <a:rPr lang="en-US" b="1" dirty="0" smtClean="0"/>
              <a:t>layers</a:t>
            </a:r>
          </a:p>
          <a:p>
            <a:endParaRPr lang="en-US" sz="500" dirty="0"/>
          </a:p>
          <a:p>
            <a:r>
              <a:rPr lang="en-US" dirty="0" smtClean="0"/>
              <a:t>End-hosts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erver, computer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rocess </a:t>
            </a:r>
            <a:r>
              <a:rPr lang="en-US" dirty="0" smtClean="0">
                <a:solidFill>
                  <a:srgbClr val="0000FF"/>
                </a:solidFill>
              </a:rPr>
              <a:t>all 5 layers</a:t>
            </a:r>
          </a:p>
          <a:p>
            <a:pPr lvl="1"/>
            <a:endParaRPr lang="en-US" sz="500" dirty="0"/>
          </a:p>
          <a:p>
            <a:r>
              <a:rPr lang="en-US" dirty="0" smtClean="0"/>
              <a:t>Routers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p to layer 3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IP addresses</a:t>
            </a:r>
          </a:p>
          <a:p>
            <a:endParaRPr lang="en-US" sz="550" dirty="0"/>
          </a:p>
          <a:p>
            <a:r>
              <a:rPr lang="en-US" dirty="0" smtClean="0"/>
              <a:t>Switches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p to layer 2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b="1" dirty="0" smtClean="0"/>
              <a:t>not</a:t>
            </a:r>
            <a:r>
              <a:rPr lang="en-US" dirty="0" smtClean="0"/>
              <a:t> have or process IP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24100"/>
            <a:ext cx="574595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388489" y="3657600"/>
            <a:ext cx="1066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31957" y="3648919"/>
            <a:ext cx="1066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3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1650"/>
            <a:ext cx="8229600" cy="370332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Congestion control</a:t>
            </a:r>
            <a:r>
              <a:rPr lang="en-US" dirty="0" smtClean="0"/>
              <a:t> is left to the </a:t>
            </a:r>
            <a:r>
              <a:rPr lang="en-US" b="1" dirty="0" smtClean="0"/>
              <a:t>transport layer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ake sure nobody is “asking” for too much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on’t let demand exceed supply!</a:t>
            </a:r>
          </a:p>
          <a:p>
            <a:pPr defTabSz="457200">
              <a:buFont typeface="Arial" charset="0"/>
              <a:buChar char="•"/>
            </a:pPr>
            <a:r>
              <a:rPr lang="en-US" sz="2300" dirty="0"/>
              <a:t>Measure </a:t>
            </a:r>
            <a:r>
              <a:rPr lang="en-US" sz="2300" b="1" dirty="0"/>
              <a:t>capacity</a:t>
            </a:r>
            <a:r>
              <a:rPr lang="en-US" sz="2300" dirty="0"/>
              <a:t> and </a:t>
            </a:r>
            <a:r>
              <a:rPr lang="en-US" sz="2300" b="1" dirty="0"/>
              <a:t>demand</a:t>
            </a:r>
            <a:r>
              <a:rPr lang="en-US" sz="2300" dirty="0"/>
              <a:t> in </a:t>
            </a:r>
            <a:r>
              <a:rPr lang="en-US" sz="2300" dirty="0">
                <a:solidFill>
                  <a:srgbClr val="0000FF"/>
                </a:solidFill>
              </a:rPr>
              <a:t>bps</a:t>
            </a:r>
          </a:p>
          <a:p>
            <a:pPr marL="171450" indent="-171450" defTabSz="457200">
              <a:buFont typeface="Arial" charset="0"/>
              <a:buChar char="•"/>
            </a:pPr>
            <a:endParaRPr lang="en-US" sz="500" dirty="0"/>
          </a:p>
          <a:p>
            <a:pPr defTabSz="457200">
              <a:buFont typeface="Arial" charset="0"/>
              <a:buChar char="•"/>
            </a:pPr>
            <a:r>
              <a:rPr lang="en-US" sz="2300" dirty="0"/>
              <a:t>When demand exceeds supply …</a:t>
            </a:r>
          </a:p>
          <a:p>
            <a:pPr lvl="1" defTabSz="457200"/>
            <a:r>
              <a:rPr lang="en-US" sz="2050" b="1" dirty="0" smtClean="0">
                <a:solidFill>
                  <a:srgbClr val="0000FF"/>
                </a:solidFill>
              </a:rPr>
              <a:t>queue</a:t>
            </a:r>
            <a:r>
              <a:rPr lang="en-US" sz="2050" dirty="0" smtClean="0">
                <a:solidFill>
                  <a:srgbClr val="0000FF"/>
                </a:solidFill>
              </a:rPr>
              <a:t> </a:t>
            </a:r>
            <a:r>
              <a:rPr lang="en-US" sz="2050" dirty="0"/>
              <a:t>fills up</a:t>
            </a:r>
          </a:p>
          <a:p>
            <a:pPr lvl="1" defTabSz="457200"/>
            <a:r>
              <a:rPr lang="en-US" sz="2050" dirty="0" smtClean="0"/>
              <a:t>packets </a:t>
            </a:r>
            <a:r>
              <a:rPr lang="en-US" sz="2050" dirty="0"/>
              <a:t>are </a:t>
            </a:r>
            <a:r>
              <a:rPr lang="en-US" sz="2050" b="1" dirty="0">
                <a:solidFill>
                  <a:srgbClr val="0000FF"/>
                </a:solidFill>
              </a:rPr>
              <a:t>dropped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429000" y="4343400"/>
            <a:ext cx="5614988" cy="2428875"/>
            <a:chOff x="3429000" y="4343399"/>
            <a:chExt cx="5614988" cy="242887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343399"/>
              <a:ext cx="5614988" cy="242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5334000" y="5062537"/>
              <a:ext cx="1219200" cy="990600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55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Jam and Bucket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4724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Traffic jam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oo many cars (</a:t>
            </a:r>
            <a:r>
              <a:rPr lang="en-US" dirty="0" smtClean="0">
                <a:solidFill>
                  <a:srgbClr val="0000FF"/>
                </a:solidFill>
              </a:rPr>
              <a:t>packets</a:t>
            </a:r>
            <a:r>
              <a:rPr lang="en-US" dirty="0" smtClean="0"/>
              <a:t>) on the road (</a:t>
            </a:r>
            <a:r>
              <a:rPr lang="en-US" dirty="0" smtClean="0">
                <a:solidFill>
                  <a:srgbClr val="0000FF"/>
                </a:solidFill>
              </a:rPr>
              <a:t>network</a:t>
            </a:r>
            <a:r>
              <a:rPr lang="en-US" dirty="0" smtClean="0"/>
              <a:t>)</a:t>
            </a:r>
            <a:endParaRPr lang="en-US" sz="500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ait and inch slowly (</a:t>
            </a:r>
            <a:r>
              <a:rPr lang="en-US" dirty="0" smtClean="0">
                <a:solidFill>
                  <a:srgbClr val="0000FF"/>
                </a:solidFill>
              </a:rPr>
              <a:t>queued</a:t>
            </a:r>
            <a:r>
              <a:rPr lang="en-US" dirty="0" smtClean="0"/>
              <a:t>)</a:t>
            </a:r>
            <a:endParaRPr lang="en-US" sz="500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ventually exit (</a:t>
            </a:r>
            <a:r>
              <a:rPr lang="en-US" dirty="0" smtClean="0">
                <a:solidFill>
                  <a:srgbClr val="0000FF"/>
                </a:solidFill>
              </a:rPr>
              <a:t>transmitted</a:t>
            </a:r>
            <a:r>
              <a:rPr lang="en-US" dirty="0" smtClean="0"/>
              <a:t>)</a:t>
            </a:r>
          </a:p>
          <a:p>
            <a:endParaRPr lang="en-US" sz="500" dirty="0"/>
          </a:p>
          <a:p>
            <a:r>
              <a:rPr lang="en-US" dirty="0" smtClean="0"/>
              <a:t>Congestion </a:t>
            </a:r>
            <a:r>
              <a:rPr lang="en-US" dirty="0" smtClean="0">
                <a:solidFill>
                  <a:srgbClr val="0000FF"/>
                </a:solidFill>
              </a:rPr>
              <a:t>builds up</a:t>
            </a:r>
          </a:p>
          <a:p>
            <a:endParaRPr lang="en-US" sz="500" dirty="0"/>
          </a:p>
          <a:p>
            <a:r>
              <a:rPr lang="en-US" dirty="0" smtClean="0"/>
              <a:t>Bucket with leak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ole (</a:t>
            </a:r>
            <a:r>
              <a:rPr lang="en-US" dirty="0" smtClean="0">
                <a:solidFill>
                  <a:srgbClr val="0000FF"/>
                </a:solidFill>
              </a:rPr>
              <a:t>link</a:t>
            </a:r>
            <a:r>
              <a:rPr lang="en-US" dirty="0" smtClean="0"/>
              <a:t>) can only handle so much (</a:t>
            </a:r>
            <a:r>
              <a:rPr lang="en-US" dirty="0" smtClean="0">
                <a:solidFill>
                  <a:srgbClr val="0000FF"/>
                </a:solidFill>
              </a:rPr>
              <a:t>capacity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ill up bucket (</a:t>
            </a:r>
            <a:r>
              <a:rPr lang="en-US" dirty="0" smtClean="0">
                <a:solidFill>
                  <a:srgbClr val="0000FF"/>
                </a:solidFill>
              </a:rPr>
              <a:t>queued</a:t>
            </a:r>
            <a:r>
              <a:rPr lang="en-US" dirty="0" smtClean="0"/>
              <a:t>)</a:t>
            </a:r>
          </a:p>
          <a:p>
            <a:pPr lvl="1"/>
            <a:r>
              <a:rPr lang="en-US" b="1" dirty="0"/>
              <a:t>o</a:t>
            </a:r>
            <a:r>
              <a:rPr lang="en-US" b="1" dirty="0" smtClean="0"/>
              <a:t>verflow</a:t>
            </a:r>
            <a:r>
              <a:rPr lang="en-US" dirty="0" smtClean="0"/>
              <a:t> bucket (</a:t>
            </a:r>
            <a:r>
              <a:rPr lang="en-US" dirty="0" smtClean="0">
                <a:solidFill>
                  <a:srgbClr val="0000FF"/>
                </a:solidFill>
              </a:rPr>
              <a:t>dropped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03076"/>
            <a:ext cx="388777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873" y="4306068"/>
            <a:ext cx="3019846" cy="245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962400" y="3581400"/>
            <a:ext cx="2502694" cy="1116324"/>
            <a:chOff x="3429000" y="4343399"/>
            <a:chExt cx="5614988" cy="2428875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343399"/>
              <a:ext cx="5614988" cy="242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5334000" y="5062537"/>
              <a:ext cx="1219200" cy="990600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6934200" y="5257800"/>
            <a:ext cx="1371600" cy="1505441"/>
          </a:xfrm>
          <a:prstGeom prst="round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23870</TotalTime>
  <Words>1448</Words>
  <Application>Microsoft Macintosh PowerPoint</Application>
  <PresentationFormat>On-screen Show (4:3)</PresentationFormat>
  <Paragraphs>285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Cambria</vt:lpstr>
      <vt:lpstr>Comic Sans MS</vt:lpstr>
      <vt:lpstr>ＭＳ Ｐゴシック</vt:lpstr>
      <vt:lpstr>Wingdings 3</vt:lpstr>
      <vt:lpstr>Arial</vt:lpstr>
      <vt:lpstr>Default Design</vt:lpstr>
      <vt:lpstr>Chapter 13 Controlling Congestion</vt:lpstr>
      <vt:lpstr>Divide And Conquer</vt:lpstr>
      <vt:lpstr>Layered Protocol Stack</vt:lpstr>
      <vt:lpstr>Layered Protocol Stack</vt:lpstr>
      <vt:lpstr>Transport &amp; Network</vt:lpstr>
      <vt:lpstr>Headers</vt:lpstr>
      <vt:lpstr>“Understanding” Layers</vt:lpstr>
      <vt:lpstr>Controlling Congestion</vt:lpstr>
      <vt:lpstr>Traffic Jam and Bucket</vt:lpstr>
      <vt:lpstr>End-Hosts</vt:lpstr>
      <vt:lpstr>Sliding Window</vt:lpstr>
      <vt:lpstr>Cautious Growth of Window</vt:lpstr>
      <vt:lpstr>Space-Time Diagram</vt:lpstr>
      <vt:lpstr>Congestion Control</vt:lpstr>
      <vt:lpstr>How to Infer Congestion?</vt:lpstr>
      <vt:lpstr>Packet Loss as Signal</vt:lpstr>
      <vt:lpstr>Approximation 1</vt:lpstr>
      <vt:lpstr>Approximation 2</vt:lpstr>
      <vt:lpstr>TCP Congestion Control Versions</vt:lpstr>
      <vt:lpstr>Loss-Based Congestion Inference</vt:lpstr>
      <vt:lpstr>Example: TCP Reno </vt:lpstr>
      <vt:lpstr>Example: TCP Reno</vt:lpstr>
      <vt:lpstr>Delay-Based Congestion Inference</vt:lpstr>
      <vt:lpstr>Delay-Based Congestion Inference</vt:lpstr>
      <vt:lpstr>TCP Vegas: Example</vt:lpstr>
      <vt:lpstr>TCP Vegas: Example</vt:lpstr>
      <vt:lpstr>TCP Vegas: Example</vt:lpstr>
      <vt:lpstr>Reno vs. Vegas</vt:lpstr>
      <vt:lpstr>Distributed Congestion Control</vt:lpstr>
    </vt:vector>
  </TitlesOfParts>
  <Company>UD CIS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Unix System Overview</dc:title>
  <dc:creator>CHien-Chung Shen</dc:creator>
  <cp:lastModifiedBy>Shen, Chien-Chung</cp:lastModifiedBy>
  <cp:revision>175</cp:revision>
  <cp:lastPrinted>2012-08-31T14:00:57Z</cp:lastPrinted>
  <dcterms:created xsi:type="dcterms:W3CDTF">2012-06-22T13:42:06Z</dcterms:created>
  <dcterms:modified xsi:type="dcterms:W3CDTF">2017-12-08T15:02:43Z</dcterms:modified>
</cp:coreProperties>
</file>